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71" r:id="rId5"/>
    <p:sldId id="272" r:id="rId6"/>
    <p:sldId id="273" r:id="rId7"/>
    <p:sldId id="274" r:id="rId8"/>
    <p:sldId id="266" r:id="rId9"/>
    <p:sldId id="268" r:id="rId10"/>
    <p:sldId id="264" r:id="rId11"/>
    <p:sldId id="265" r:id="rId12"/>
    <p:sldId id="276" r:id="rId13"/>
    <p:sldId id="267" r:id="rId14"/>
    <p:sldId id="269" r:id="rId15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imitar Karamihalev" initials="" lastIdx="1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 autoAdjust="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50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6"/>
    </p:cViewPr>
  </p:sorterViewPr>
  <p:notesViewPr>
    <p:cSldViewPr snapToGrid="0">
      <p:cViewPr varScale="1">
        <p:scale>
          <a:sx n="55" d="100"/>
          <a:sy n="55" d="100"/>
        </p:scale>
        <p:origin x="28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4892D71-E915-4FE2-A323-9E3BD49DB1A8}" type="datetimeFigureOut">
              <a:rPr lang="en-US"/>
              <a:pPr>
                <a:defRPr/>
              </a:pPr>
              <a:t>4/11/2022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D8B9D5C-3DB3-4D58-A928-4AFDC40091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31FA6-D2CD-4708-BD50-430CB9BC040A}" type="datetimeFigureOut">
              <a:rPr lang="en-US"/>
              <a:pPr>
                <a:defRPr/>
              </a:pPr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82DE1-2973-48C8-9D54-E5856023C9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4D83A-9AA0-4F46-95FB-D7952CB925E5}" type="datetimeFigureOut">
              <a:rPr lang="en-US"/>
              <a:pPr>
                <a:defRPr/>
              </a:pPr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06C64-6B5F-4F71-9F94-93F290AEB4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F86F7-0486-425F-8E8B-F91563126365}" type="datetimeFigureOut">
              <a:rPr lang="en-US"/>
              <a:pPr>
                <a:defRPr/>
              </a:pPr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70310-3E41-4837-A81D-4B59D732E3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5FE5A-0BA6-4851-B1B4-EEFBC66419C5}" type="datetimeFigureOut">
              <a:rPr lang="en-US"/>
              <a:pPr>
                <a:defRPr/>
              </a:pPr>
              <a:t>4/11/2022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9D082-B518-4CED-8A73-DD36122BEB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0EB22-F191-40E8-A743-E428B483B9F7}" type="datetimeFigureOut">
              <a:rPr lang="en-US"/>
              <a:pPr>
                <a:defRPr/>
              </a:pPr>
              <a:t>4/11/2022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7EE15-83AF-49A6-A05A-B9C0CC18F2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43975-D319-40CE-9CF8-E8494FF86484}" type="datetimeFigureOut">
              <a:rPr lang="en-US"/>
              <a:pPr>
                <a:defRPr/>
              </a:pPr>
              <a:t>4/11/2022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6C853-2B77-46B5-87D0-E07610F253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76558-0D1C-4A34-976D-556A6BEBE004}" type="datetimeFigureOut">
              <a:rPr lang="en-US"/>
              <a:pPr>
                <a:defRPr/>
              </a:pPr>
              <a:t>4/11/2022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8EB0E-C42B-4189-9F6B-29888B791F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968AA-8F8E-4CA0-888F-08CC1DB120BF}" type="datetimeFigureOut">
              <a:rPr lang="en-US"/>
              <a:pPr>
                <a:defRPr/>
              </a:pPr>
              <a:t>4/11/2022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B6C2D-041E-4DA2-8EF9-93891D37F9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855DE-C8C2-4BD4-9D0D-CFD6501F69A5}" type="datetimeFigureOut">
              <a:rPr lang="en-US"/>
              <a:pPr>
                <a:defRPr/>
              </a:pPr>
              <a:t>4/11/2022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ED786-2E3C-4C28-964F-2583B6855C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22FFF-89D0-40BC-AA8E-DC4A77E985C5}" type="datetimeFigureOut">
              <a:rPr lang="en-US"/>
              <a:pPr>
                <a:defRPr/>
              </a:pPr>
              <a:t>4/11/2022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62F2D-C976-4256-A74F-AF9A8A0DCA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8E157-9B0A-464E-B4E1-C53BF72C7B15}" type="datetimeFigureOut">
              <a:rPr lang="en-US"/>
              <a:pPr>
                <a:defRPr/>
              </a:pPr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72C67A-0F6B-4D53-953C-653095E3FF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0"/>
          <p:cNvSpPr txBox="1"/>
          <p:nvPr/>
        </p:nvSpPr>
        <p:spPr>
          <a:xfrm>
            <a:off x="898525" y="971550"/>
            <a:ext cx="801688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“</a:t>
            </a:r>
          </a:p>
        </p:txBody>
      </p:sp>
      <p:sp>
        <p:nvSpPr>
          <p:cNvPr id="6" name="TextBox 12"/>
          <p:cNvSpPr txBox="1"/>
          <p:nvPr/>
        </p:nvSpPr>
        <p:spPr>
          <a:xfrm>
            <a:off x="9329738" y="2613025"/>
            <a:ext cx="803275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FBF06-F4F0-4B68-BBE7-534154F6C7CF}" type="datetimeFigureOut">
              <a:rPr lang="en-US"/>
              <a:pPr>
                <a:defRPr/>
              </a:pPr>
              <a:t>4/11/2022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40D2E-6D83-441D-916D-2849243EB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B2A26-E349-489C-8599-9D06EB202A12}" type="datetimeFigureOut">
              <a:rPr lang="en-US"/>
              <a:pPr>
                <a:defRPr/>
              </a:pPr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FC72E-0E66-4D65-8AFF-5E836223DA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16"/>
          <p:cNvCxnSpPr/>
          <p:nvPr/>
        </p:nvCxnSpPr>
        <p:spPr>
          <a:xfrm>
            <a:off x="3725863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7"/>
          <p:cNvCxnSpPr/>
          <p:nvPr/>
        </p:nvCxnSpPr>
        <p:spPr>
          <a:xfrm>
            <a:off x="6962775" y="2133600"/>
            <a:ext cx="0" cy="3967163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F4D9C-280D-4B7A-BBB2-8DFA73797EBB}" type="datetimeFigureOut">
              <a:rPr lang="en-US"/>
              <a:pPr>
                <a:defRPr/>
              </a:pPr>
              <a:t>4/11/2022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720A0-8612-48E2-8DBA-438BEADB33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6"/>
          <p:cNvCxnSpPr/>
          <p:nvPr/>
        </p:nvCxnSpPr>
        <p:spPr>
          <a:xfrm>
            <a:off x="3725863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7"/>
          <p:cNvCxnSpPr/>
          <p:nvPr/>
        </p:nvCxnSpPr>
        <p:spPr>
          <a:xfrm>
            <a:off x="6962775" y="2133600"/>
            <a:ext cx="0" cy="3967163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62F27-C2D8-4F63-A3B0-06EC27A61351}" type="datetimeFigureOut">
              <a:rPr lang="en-US"/>
              <a:pPr>
                <a:defRPr/>
              </a:pPr>
              <a:t>4/11/2022</a:t>
            </a:fld>
            <a:endParaRPr 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925AD5-F842-4CE1-A39E-624CC67D54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2F7F7-0393-4302-B3DF-FA3588C2D813}" type="datetimeFigureOut">
              <a:rPr lang="en-US"/>
              <a:pPr>
                <a:defRPr/>
              </a:pPr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B5F60-C717-449A-AB39-D3DD0FDBDA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BCA66-9790-485E-B0DA-340BD67E1F86}" type="datetimeFigureOut">
              <a:rPr lang="en-US"/>
              <a:pPr>
                <a:defRPr/>
              </a:pPr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1C4B0-C283-44EA-B7D3-4D84BCEC94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/>
          </p:cNvPicPr>
          <p:nvPr/>
        </p:nvPicPr>
        <p:blipFill>
          <a:blip r:embed="rId19"/>
          <a:srcRect l="3613"/>
          <a:stretch>
            <a:fillRect/>
          </a:stretch>
        </p:blipFill>
        <p:spPr bwMode="auto">
          <a:xfrm>
            <a:off x="0" y="2670175"/>
            <a:ext cx="4037013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6"/>
          <p:cNvPicPr>
            <a:picLocks noChangeAspect="1"/>
          </p:cNvPicPr>
          <p:nvPr/>
        </p:nvPicPr>
        <p:blipFill>
          <a:blip r:embed="rId20"/>
          <a:srcRect l="35640"/>
          <a:stretch>
            <a:fillRect/>
          </a:stretch>
        </p:blipFill>
        <p:spPr bwMode="auto">
          <a:xfrm>
            <a:off x="0" y="2892425"/>
            <a:ext cx="1522413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31" name="Picture 8"/>
          <p:cNvPicPr>
            <a:picLocks noChangeAspect="1"/>
          </p:cNvPicPr>
          <p:nvPr/>
        </p:nvPicPr>
        <p:blipFill>
          <a:blip r:embed="rId21"/>
          <a:srcRect t="28712"/>
          <a:stretch>
            <a:fillRect/>
          </a:stretch>
        </p:blipFill>
        <p:spPr bwMode="auto">
          <a:xfrm>
            <a:off x="7999413" y="0"/>
            <a:ext cx="16049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9"/>
          <p:cNvPicPr>
            <a:picLocks noChangeAspect="1"/>
          </p:cNvPicPr>
          <p:nvPr/>
        </p:nvPicPr>
        <p:blipFill>
          <a:blip r:embed="rId22"/>
          <a:srcRect b="24199"/>
          <a:stretch>
            <a:fillRect/>
          </a:stretch>
        </p:blipFill>
        <p:spPr bwMode="auto">
          <a:xfrm>
            <a:off x="8609013" y="6092825"/>
            <a:ext cx="993775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34" name="Title Placeholder 1"/>
          <p:cNvSpPr>
            <a:spLocks noGrp="1"/>
          </p:cNvSpPr>
          <p:nvPr>
            <p:ph type="title"/>
          </p:nvPr>
        </p:nvSpPr>
        <p:spPr bwMode="auto">
          <a:xfrm>
            <a:off x="646113" y="452438"/>
            <a:ext cx="940435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03313" y="2052638"/>
            <a:ext cx="8947150" cy="419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238" y="1790700"/>
            <a:ext cx="990600" cy="3048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5148833-153C-4CB5-AD60-5C1BEBD53FD0}" type="datetimeFigureOut">
              <a:rPr lang="en-US"/>
              <a:pPr>
                <a:defRPr/>
              </a:pPr>
              <a:t>4/11/2022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118" y="3225007"/>
            <a:ext cx="3859213" cy="3048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088" y="295275"/>
            <a:ext cx="838200" cy="768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280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1FD0165-482C-41F4-A797-9580D75EDD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63" r:id="rId3"/>
    <p:sldLayoutId id="2147483662" r:id="rId4"/>
    <p:sldLayoutId id="2147483661" r:id="rId5"/>
    <p:sldLayoutId id="2147483660" r:id="rId6"/>
    <p:sldLayoutId id="2147483659" r:id="rId7"/>
    <p:sldLayoutId id="2147483658" r:id="rId8"/>
    <p:sldLayoutId id="2147483657" r:id="rId9"/>
    <p:sldLayoutId id="2147483656" r:id="rId10"/>
    <p:sldLayoutId id="2147483655" r:id="rId11"/>
    <p:sldLayoutId id="2147483666" r:id="rId12"/>
    <p:sldLayoutId id="2147483654" r:id="rId13"/>
    <p:sldLayoutId id="2147483667" r:id="rId14"/>
    <p:sldLayoutId id="2147483668" r:id="rId15"/>
    <p:sldLayoutId id="2147483653" r:id="rId16"/>
    <p:sldLayoutId id="2147483652" r:id="rId17"/>
  </p:sldLayoutIdLst>
  <p:hf sldNum="0"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8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/>
          </p:cNvPr>
          <p:cNvSpPr>
            <a:spLocks noGrp="1"/>
          </p:cNvSpPr>
          <p:nvPr>
            <p:ph type="ctrTitle"/>
          </p:nvPr>
        </p:nvSpPr>
        <p:spPr>
          <a:xfrm>
            <a:off x="0" y="1919288"/>
            <a:ext cx="12192000" cy="3328987"/>
          </a:xfrm>
        </p:spPr>
        <p:txBody>
          <a:bodyPr>
            <a:noAutofit/>
          </a:bodyPr>
          <a:lstStyle/>
          <a:p>
            <a:pPr algn="ctr" eaLnBrk="1" hangingPunct="1">
              <a:tabLst>
                <a:tab pos="450850" algn="l"/>
              </a:tabLst>
            </a:pPr>
            <a:r>
              <a:rPr lang="bg-BG" altLang="en-US" sz="4400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</a:t>
            </a:r>
            <a:r>
              <a:rPr lang="bg-BG" altLang="en-US" sz="4400" smtClean="0">
                <a:solidFill>
                  <a:schemeClr val="tx1"/>
                </a:solidFill>
                <a:effectLst>
                  <a:outerShdw blurRad="38100" dist="38100" dir="2700000" algn="tl">
                    <a:srgbClr val="EE5818"/>
                  </a:outerShdw>
                </a:effectLst>
                <a:latin typeface="Times New Roman" pitchFamily="18" charset="0"/>
              </a:rPr>
              <a:t>ПРАВИЛА </a:t>
            </a:r>
            <a:br>
              <a:rPr lang="bg-BG" altLang="en-US" sz="4400" smtClean="0">
                <a:solidFill>
                  <a:schemeClr val="tx1"/>
                </a:solidFill>
                <a:effectLst>
                  <a:outerShdw blurRad="38100" dist="38100" dir="2700000" algn="tl">
                    <a:srgbClr val="EE5818"/>
                  </a:outerShdw>
                </a:effectLst>
                <a:latin typeface="Times New Roman" pitchFamily="18" charset="0"/>
              </a:rPr>
            </a:br>
            <a:r>
              <a:rPr lang="bg-BG" altLang="en-US" sz="4400" smtClean="0">
                <a:solidFill>
                  <a:schemeClr val="tx1"/>
                </a:solidFill>
                <a:effectLst>
                  <a:outerShdw blurRad="38100" dist="38100" dir="2700000" algn="tl">
                    <a:srgbClr val="EE5818"/>
                  </a:outerShdw>
                </a:effectLst>
                <a:latin typeface="Times New Roman" pitchFamily="18" charset="0"/>
              </a:rPr>
              <a:t>ЗА ПОВЕДЕНИЕ И ДЕЙСТВИЕ ПРИ </a:t>
            </a:r>
            <a:br>
              <a:rPr lang="bg-BG" altLang="en-US" sz="4400" smtClean="0">
                <a:solidFill>
                  <a:schemeClr val="tx1"/>
                </a:solidFill>
                <a:effectLst>
                  <a:outerShdw blurRad="38100" dist="38100" dir="2700000" algn="tl">
                    <a:srgbClr val="EE5818"/>
                  </a:outerShdw>
                </a:effectLst>
                <a:latin typeface="Times New Roman" pitchFamily="18" charset="0"/>
              </a:rPr>
            </a:br>
            <a:r>
              <a:rPr lang="bg-BG" altLang="en-US" sz="4400" smtClean="0">
                <a:solidFill>
                  <a:schemeClr val="tx1"/>
                </a:solidFill>
                <a:effectLst>
                  <a:outerShdw blurRad="38100" dist="38100" dir="2700000" algn="tl">
                    <a:srgbClr val="EE5818"/>
                  </a:outerShdw>
                </a:effectLst>
                <a:latin typeface="Times New Roman" pitchFamily="18" charset="0"/>
              </a:rPr>
              <a:t>ГОРСКИ ПОЖАР</a:t>
            </a:r>
            <a:r>
              <a:rPr lang="bg-BG" altLang="en-US" sz="440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br>
              <a:rPr lang="bg-BG" altLang="en-US" sz="4400" smtClean="0">
                <a:solidFill>
                  <a:schemeClr val="tx1"/>
                </a:solidFill>
                <a:latin typeface="Times New Roman" pitchFamily="18" charset="0"/>
              </a:rPr>
            </a:br>
            <a:endParaRPr lang="en-US" sz="4400" smtClean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42000"/>
                <a:hueMod val="42000"/>
                <a:satMod val="124000"/>
                <a:lumMod val="62000"/>
              </a:schemeClr>
              <a:schemeClr val="bg2">
                <a:tint val="96000"/>
                <a:satMod val="13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215900" y="628650"/>
            <a:ext cx="4813300" cy="55975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2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Горските пожари нанасят сериозни щети на околната среда и могат да унищожат цяла гора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bg-BG" sz="24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40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400" smtClean="0">
                <a:latin typeface="Times New Roman" pitchFamily="18" charset="0"/>
                <a:cs typeface="Times New Roman" pitchFamily="18" charset="0"/>
              </a:rPr>
              <a:t>Сухото време, изсъхналата растителност и вятърът са фактори, които бързо усложняват пожарната обстановка. </a:t>
            </a:r>
            <a:br>
              <a:rPr lang="bg-BG" sz="2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Пожарът се разпространява неконтролируемо и понякога гори в продължение на дни и седмици.</a:t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На снимката:</a:t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Горски пожар гори </a:t>
            </a:r>
            <a:r>
              <a:rPr lang="bg-BG" sz="2400" smtClean="0">
                <a:latin typeface="Times New Roman" pitchFamily="18" charset="0"/>
                <a:cs typeface="Times New Roman" pitchFamily="18" charset="0"/>
              </a:rPr>
              <a:t>между градовете 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Казанлък и Мъглиж, 11.08.2015 г. </a:t>
            </a:r>
            <a:endParaRPr lang="en-US" sz="24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7" name="Freeform 3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4994275" y="0"/>
            <a:ext cx="558800" cy="3709988"/>
          </a:xfrm>
          <a:custGeom>
            <a:avLst/>
            <a:gdLst>
              <a:gd name="T0" fmla="*/ 0 w 559472"/>
              <a:gd name="T1" fmla="*/ 0 h 3709642"/>
              <a:gd name="T2" fmla="*/ 473383 w 559472"/>
              <a:gd name="T3" fmla="*/ 0 h 3709642"/>
              <a:gd name="T4" fmla="*/ 485256 w 559472"/>
              <a:gd name="T5" fmla="*/ 161209 h 3709642"/>
              <a:gd name="T6" fmla="*/ 523320 w 559472"/>
              <a:gd name="T7" fmla="*/ 3672539 h 3709642"/>
              <a:gd name="T8" fmla="*/ 454202 w 559472"/>
              <a:gd name="T9" fmla="*/ 3709988 h 3709642"/>
              <a:gd name="T10" fmla="*/ 447686 w 559472"/>
              <a:gd name="T11" fmla="*/ 3510797 h 3709642"/>
              <a:gd name="T12" fmla="*/ 443031 w 559472"/>
              <a:gd name="T13" fmla="*/ 3408880 h 3709642"/>
              <a:gd name="T14" fmla="*/ 438375 w 559472"/>
              <a:gd name="T15" fmla="*/ 3304714 h 3709642"/>
              <a:gd name="T16" fmla="*/ 433420 w 559472"/>
              <a:gd name="T17" fmla="*/ 3199074 h 3709642"/>
              <a:gd name="T18" fmla="*/ 427070 w 559472"/>
              <a:gd name="T19" fmla="*/ 3092799 h 3709642"/>
              <a:gd name="T20" fmla="*/ 420482 w 559472"/>
              <a:gd name="T21" fmla="*/ 2984669 h 3709642"/>
              <a:gd name="T22" fmla="*/ 413832 w 559472"/>
              <a:gd name="T23" fmla="*/ 2874668 h 3709642"/>
              <a:gd name="T24" fmla="*/ 406351 w 559472"/>
              <a:gd name="T25" fmla="*/ 2763238 h 3709642"/>
              <a:gd name="T26" fmla="*/ 397267 w 559472"/>
              <a:gd name="T27" fmla="*/ 2650814 h 3709642"/>
              <a:gd name="T28" fmla="*/ 388687 w 559472"/>
              <a:gd name="T29" fmla="*/ 2536849 h 3709642"/>
              <a:gd name="T30" fmla="*/ 378769 w 559472"/>
              <a:gd name="T31" fmla="*/ 2421868 h 3709642"/>
              <a:gd name="T32" fmla="*/ 367874 w 559472"/>
              <a:gd name="T33" fmla="*/ 2305841 h 3709642"/>
              <a:gd name="T34" fmla="*/ 357037 w 559472"/>
              <a:gd name="T35" fmla="*/ 2189437 h 3709642"/>
              <a:gd name="T36" fmla="*/ 344568 w 559472"/>
              <a:gd name="T37" fmla="*/ 2071666 h 3709642"/>
              <a:gd name="T38" fmla="*/ 332067 w 559472"/>
              <a:gd name="T39" fmla="*/ 1952398 h 3709642"/>
              <a:gd name="T40" fmla="*/ 318738 w 559472"/>
              <a:gd name="T41" fmla="*/ 1833947 h 3709642"/>
              <a:gd name="T42" fmla="*/ 304042 w 559472"/>
              <a:gd name="T43" fmla="*/ 1714108 h 3709642"/>
              <a:gd name="T44" fmla="*/ 288338 w 559472"/>
              <a:gd name="T45" fmla="*/ 1592852 h 3709642"/>
              <a:gd name="T46" fmla="*/ 272722 w 559472"/>
              <a:gd name="T47" fmla="*/ 1471588 h 3709642"/>
              <a:gd name="T48" fmla="*/ 255506 w 559472"/>
              <a:gd name="T49" fmla="*/ 1350454 h 3709642"/>
              <a:gd name="T50" fmla="*/ 236775 w 559472"/>
              <a:gd name="T51" fmla="*/ 1227195 h 3709642"/>
              <a:gd name="T52" fmla="*/ 218226 w 559472"/>
              <a:gd name="T53" fmla="*/ 1106168 h 3709642"/>
              <a:gd name="T54" fmla="*/ 197983 w 559472"/>
              <a:gd name="T55" fmla="*/ 983032 h 3709642"/>
              <a:gd name="T56" fmla="*/ 176939 w 559472"/>
              <a:gd name="T57" fmla="*/ 858835 h 3709642"/>
              <a:gd name="T58" fmla="*/ 155364 w 559472"/>
              <a:gd name="T59" fmla="*/ 736930 h 3709642"/>
              <a:gd name="T60" fmla="*/ 131624 w 559472"/>
              <a:gd name="T61" fmla="*/ 613702 h 3709642"/>
              <a:gd name="T62" fmla="*/ 106994 w 559472"/>
              <a:gd name="T63" fmla="*/ 490546 h 3709642"/>
              <a:gd name="T64" fmla="*/ 82453 w 559472"/>
              <a:gd name="T65" fmla="*/ 367382 h 3709642"/>
              <a:gd name="T66" fmla="*/ 55541 w 559472"/>
              <a:gd name="T67" fmla="*/ 244785 h 3709642"/>
              <a:gd name="T68" fmla="*/ 28096 w 559472"/>
              <a:gd name="T69" fmla="*/ 122231 h 3709642"/>
              <a:gd name="T70" fmla="*/ 0 w 559472"/>
              <a:gd name="T71" fmla="*/ 0 h 370964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59472"/>
              <a:gd name="T109" fmla="*/ 0 h 3709642"/>
              <a:gd name="T110" fmla="*/ 559472 w 559472"/>
              <a:gd name="T111" fmla="*/ 3709642 h 370964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bg-BG"/>
          </a:p>
        </p:txBody>
      </p:sp>
      <p:sp>
        <p:nvSpPr>
          <p:cNvPr id="23" name="Rectangle 19">
            <a:extLs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094413" y="0"/>
            <a:ext cx="6097587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509" name="Freeform 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gray">
          <a:xfrm rot="-5400000">
            <a:off x="2450307" y="2756693"/>
            <a:ext cx="6858000" cy="1344613"/>
          </a:xfrm>
          <a:custGeom>
            <a:avLst/>
            <a:gdLst>
              <a:gd name="T0" fmla="*/ 0 w 10000"/>
              <a:gd name="T1" fmla="*/ 0 h 8000"/>
              <a:gd name="T2" fmla="*/ 0 w 10000"/>
              <a:gd name="T3" fmla="*/ 7970 h 8000"/>
              <a:gd name="T4" fmla="*/ 10000 w 10000"/>
              <a:gd name="T5" fmla="*/ 8000 h 8000"/>
              <a:gd name="T6" fmla="*/ 10000 w 10000"/>
              <a:gd name="T7" fmla="*/ 7 h 8000"/>
              <a:gd name="T8" fmla="*/ 10000 w 10000"/>
              <a:gd name="T9" fmla="*/ 7 h 8000"/>
              <a:gd name="T10" fmla="*/ 9773 w 10000"/>
              <a:gd name="T11" fmla="*/ 156 h 8000"/>
              <a:gd name="T12" fmla="*/ 9547 w 10000"/>
              <a:gd name="T13" fmla="*/ 298 h 8000"/>
              <a:gd name="T14" fmla="*/ 9320 w 10000"/>
              <a:gd name="T15" fmla="*/ 437 h 8000"/>
              <a:gd name="T16" fmla="*/ 9092 w 10000"/>
              <a:gd name="T17" fmla="*/ 556 h 8000"/>
              <a:gd name="T18" fmla="*/ 8865 w 10000"/>
              <a:gd name="T19" fmla="*/ 676 h 8000"/>
              <a:gd name="T20" fmla="*/ 8637 w 10000"/>
              <a:gd name="T21" fmla="*/ 788 h 8000"/>
              <a:gd name="T22" fmla="*/ 8412 w 10000"/>
              <a:gd name="T23" fmla="*/ 884 h 8000"/>
              <a:gd name="T24" fmla="*/ 8184 w 10000"/>
              <a:gd name="T25" fmla="*/ 975 h 8000"/>
              <a:gd name="T26" fmla="*/ 7957 w 10000"/>
              <a:gd name="T27" fmla="*/ 1058 h 8000"/>
              <a:gd name="T28" fmla="*/ 7734 w 10000"/>
              <a:gd name="T29" fmla="*/ 1130 h 8000"/>
              <a:gd name="T30" fmla="*/ 7508 w 10000"/>
              <a:gd name="T31" fmla="*/ 1202 h 8000"/>
              <a:gd name="T32" fmla="*/ 7285 w 10000"/>
              <a:gd name="T33" fmla="*/ 1262 h 8000"/>
              <a:gd name="T34" fmla="*/ 7062 w 10000"/>
              <a:gd name="T35" fmla="*/ 1309 h 8000"/>
              <a:gd name="T36" fmla="*/ 6840 w 10000"/>
              <a:gd name="T37" fmla="*/ 1358 h 8000"/>
              <a:gd name="T38" fmla="*/ 6620 w 10000"/>
              <a:gd name="T39" fmla="*/ 1399 h 8000"/>
              <a:gd name="T40" fmla="*/ 6402 w 10000"/>
              <a:gd name="T41" fmla="*/ 1428 h 8000"/>
              <a:gd name="T42" fmla="*/ 6184 w 10000"/>
              <a:gd name="T43" fmla="*/ 1453 h 8000"/>
              <a:gd name="T44" fmla="*/ 5968 w 10000"/>
              <a:gd name="T45" fmla="*/ 1477 h 8000"/>
              <a:gd name="T46" fmla="*/ 5755 w 10000"/>
              <a:gd name="T47" fmla="*/ 1488 h 8000"/>
              <a:gd name="T48" fmla="*/ 5542 w 10000"/>
              <a:gd name="T49" fmla="*/ 1500 h 8000"/>
              <a:gd name="T50" fmla="*/ 5332 w 10000"/>
              <a:gd name="T51" fmla="*/ 1506 h 8000"/>
              <a:gd name="T52" fmla="*/ 5124 w 10000"/>
              <a:gd name="T53" fmla="*/ 1500 h 8000"/>
              <a:gd name="T54" fmla="*/ 4918 w 10000"/>
              <a:gd name="T55" fmla="*/ 1500 h 8000"/>
              <a:gd name="T56" fmla="*/ 4714 w 10000"/>
              <a:gd name="T57" fmla="*/ 1488 h 8000"/>
              <a:gd name="T58" fmla="*/ 4514 w 10000"/>
              <a:gd name="T59" fmla="*/ 1470 h 8000"/>
              <a:gd name="T60" fmla="*/ 4316 w 10000"/>
              <a:gd name="T61" fmla="*/ 1453 h 8000"/>
              <a:gd name="T62" fmla="*/ 4122 w 10000"/>
              <a:gd name="T63" fmla="*/ 1434 h 8000"/>
              <a:gd name="T64" fmla="*/ 3929 w 10000"/>
              <a:gd name="T65" fmla="*/ 1405 h 8000"/>
              <a:gd name="T66" fmla="*/ 3739 w 10000"/>
              <a:gd name="T67" fmla="*/ 1374 h 8000"/>
              <a:gd name="T68" fmla="*/ 3553 w 10000"/>
              <a:gd name="T69" fmla="*/ 1346 h 8000"/>
              <a:gd name="T70" fmla="*/ 3190 w 10000"/>
              <a:gd name="T71" fmla="*/ 1267 h 8000"/>
              <a:gd name="T72" fmla="*/ 2842 w 10000"/>
              <a:gd name="T73" fmla="*/ 1183 h 8000"/>
              <a:gd name="T74" fmla="*/ 2508 w 10000"/>
              <a:gd name="T75" fmla="*/ 1095 h 8000"/>
              <a:gd name="T76" fmla="*/ 2192 w 10000"/>
              <a:gd name="T77" fmla="*/ 998 h 8000"/>
              <a:gd name="T78" fmla="*/ 1890 w 10000"/>
              <a:gd name="T79" fmla="*/ 897 h 8000"/>
              <a:gd name="T80" fmla="*/ 1610 w 10000"/>
              <a:gd name="T81" fmla="*/ 788 h 8000"/>
              <a:gd name="T82" fmla="*/ 1347 w 10000"/>
              <a:gd name="T83" fmla="*/ 681 h 8000"/>
              <a:gd name="T84" fmla="*/ 1105 w 10000"/>
              <a:gd name="T85" fmla="*/ 574 h 8000"/>
              <a:gd name="T86" fmla="*/ 883 w 10000"/>
              <a:gd name="T87" fmla="*/ 473 h 8000"/>
              <a:gd name="T88" fmla="*/ 686 w 10000"/>
              <a:gd name="T89" fmla="*/ 377 h 8000"/>
              <a:gd name="T90" fmla="*/ 508 w 10000"/>
              <a:gd name="T91" fmla="*/ 286 h 8000"/>
              <a:gd name="T92" fmla="*/ 358 w 10000"/>
              <a:gd name="T93" fmla="*/ 210 h 8000"/>
              <a:gd name="T94" fmla="*/ 232 w 10000"/>
              <a:gd name="T95" fmla="*/ 138 h 8000"/>
              <a:gd name="T96" fmla="*/ 59 w 10000"/>
              <a:gd name="T97" fmla="*/ 35 h 8000"/>
              <a:gd name="T98" fmla="*/ 0 w 10000"/>
              <a:gd name="T99" fmla="*/ 0 h 8000"/>
              <a:gd name="T100" fmla="*/ 0 w 10000"/>
              <a:gd name="T101" fmla="*/ 0 h 8000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0000"/>
              <a:gd name="T154" fmla="*/ 0 h 8000"/>
              <a:gd name="T155" fmla="*/ 10000 w 10000"/>
              <a:gd name="T156" fmla="*/ 8000 h 8000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bg-BG"/>
          </a:p>
        </p:txBody>
      </p:sp>
      <p:pic>
        <p:nvPicPr>
          <p:cNvPr id="8" name="Picture 7">
            <a:extLst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029" y="1248230"/>
            <a:ext cx="5370285" cy="431074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24" name="Rectangle 23">
            <a:extLs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442575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42000"/>
                <a:hueMod val="42000"/>
                <a:satMod val="124000"/>
                <a:lumMod val="62000"/>
              </a:schemeClr>
              <a:schemeClr val="bg2">
                <a:tint val="96000"/>
                <a:satMod val="13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215900" y="628650"/>
            <a:ext cx="4813300" cy="5583238"/>
          </a:xfrm>
        </p:spPr>
        <p:txBody>
          <a:bodyPr rtlCol="0">
            <a:normAutofit fontScale="90000"/>
          </a:bodyPr>
          <a:lstStyle/>
          <a:p>
            <a:pPr defTabSz="9144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altLang="en-US" sz="2400" dirty="0">
                <a:latin typeface="Times New Roman" panose="02020603050405020304" pitchFamily="18" charset="0"/>
                <a:ea typeface="+mn-ea"/>
                <a:cs typeface="+mn-cs"/>
              </a:rPr>
              <a:t/>
            </a:r>
            <a:br>
              <a:rPr lang="en-US" altLang="en-US" sz="2400" dirty="0"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lang="bg-BG" altLang="en-US" sz="2700" dirty="0">
                <a:latin typeface="Times New Roman" panose="02020603050405020304" pitchFamily="18" charset="0"/>
                <a:ea typeface="+mn-ea"/>
                <a:cs typeface="+mn-cs"/>
              </a:rPr>
              <a:t>Характерно за горските пожари е бързото им нарастване на големи площи със завихряне и прехвърляне на искри на големи разстояния и образуване на нови огнища, което създава реална опасност за живота на екипите, потушаващи пожара и животните.</a:t>
            </a:r>
            <a:br>
              <a:rPr lang="bg-BG" altLang="en-US" sz="2700" dirty="0"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lang="bg-BG" altLang="en-US" sz="2700" dirty="0">
                <a:latin typeface="Times New Roman" panose="02020603050405020304" pitchFamily="18" charset="0"/>
                <a:ea typeface="+mn-ea"/>
                <a:cs typeface="+mn-cs"/>
              </a:rPr>
              <a:t/>
            </a:r>
            <a:br>
              <a:rPr lang="bg-BG" altLang="en-US" sz="2700" dirty="0"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lang="bg-BG" altLang="en-US" sz="2700" dirty="0">
                <a:latin typeface="Times New Roman" panose="02020603050405020304" pitchFamily="18" charset="0"/>
                <a:ea typeface="+mn-ea"/>
                <a:cs typeface="+mn-cs"/>
              </a:rPr>
              <a:t/>
            </a:r>
            <a:br>
              <a:rPr lang="bg-BG" altLang="en-US" sz="2700" dirty="0"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lang="bg-BG" altLang="en-US" sz="2700" dirty="0">
                <a:latin typeface="Times New Roman" panose="02020603050405020304" pitchFamily="18" charset="0"/>
                <a:ea typeface="+mn-ea"/>
                <a:cs typeface="+mn-cs"/>
              </a:rPr>
              <a:t/>
            </a:r>
            <a:br>
              <a:rPr lang="bg-BG" altLang="en-US" sz="2700" dirty="0"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lang="bg-BG" altLang="en-US" sz="2700" dirty="0">
                <a:latin typeface="Times New Roman" panose="02020603050405020304" pitchFamily="18" charset="0"/>
                <a:ea typeface="+mn-ea"/>
                <a:cs typeface="+mn-cs"/>
              </a:rPr>
              <a:t/>
            </a:r>
            <a:br>
              <a:rPr lang="bg-BG" altLang="en-US" sz="2700" dirty="0"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lang="bg-BG" altLang="en-US" sz="2700" dirty="0">
                <a:latin typeface="Times New Roman" panose="02020603050405020304" pitchFamily="18" charset="0"/>
                <a:ea typeface="+mn-ea"/>
                <a:cs typeface="+mn-cs"/>
              </a:rPr>
              <a:t>На снимката:</a:t>
            </a:r>
            <a:br>
              <a:rPr lang="bg-BG" altLang="en-US" sz="2700" dirty="0"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lang="bg-BG" altLang="en-US" sz="2700" dirty="0">
                <a:latin typeface="Times New Roman" panose="02020603050405020304" pitchFamily="18" charset="0"/>
                <a:ea typeface="+mn-ea"/>
                <a:cs typeface="+mn-cs"/>
              </a:rPr>
              <a:t>Горски пожар между </a:t>
            </a:r>
            <a:br>
              <a:rPr lang="bg-BG" altLang="en-US" sz="2700" dirty="0"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lang="bg-BG" altLang="en-US" sz="2700" dirty="0">
                <a:latin typeface="Times New Roman" panose="02020603050405020304" pitchFamily="18" charset="0"/>
                <a:ea typeface="+mn-ea"/>
                <a:cs typeface="+mn-cs"/>
              </a:rPr>
              <a:t>Смолянски села, 30.03.2017 г.  </a:t>
            </a:r>
            <a:br>
              <a:rPr lang="bg-BG" altLang="en-US" sz="2700" dirty="0">
                <a:latin typeface="Times New Roman" panose="02020603050405020304" pitchFamily="18" charset="0"/>
                <a:ea typeface="+mn-ea"/>
                <a:cs typeface="+mn-cs"/>
              </a:rPr>
            </a:br>
            <a:endParaRPr lang="en-US" sz="2700" dirty="0"/>
          </a:p>
        </p:txBody>
      </p:sp>
      <p:sp>
        <p:nvSpPr>
          <p:cNvPr id="22531" name="Freeform 3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4994275" y="0"/>
            <a:ext cx="558800" cy="3709988"/>
          </a:xfrm>
          <a:custGeom>
            <a:avLst/>
            <a:gdLst>
              <a:gd name="T0" fmla="*/ 0 w 559472"/>
              <a:gd name="T1" fmla="*/ 0 h 3709642"/>
              <a:gd name="T2" fmla="*/ 473383 w 559472"/>
              <a:gd name="T3" fmla="*/ 0 h 3709642"/>
              <a:gd name="T4" fmla="*/ 485256 w 559472"/>
              <a:gd name="T5" fmla="*/ 161209 h 3709642"/>
              <a:gd name="T6" fmla="*/ 523320 w 559472"/>
              <a:gd name="T7" fmla="*/ 3672539 h 3709642"/>
              <a:gd name="T8" fmla="*/ 454202 w 559472"/>
              <a:gd name="T9" fmla="*/ 3709988 h 3709642"/>
              <a:gd name="T10" fmla="*/ 447686 w 559472"/>
              <a:gd name="T11" fmla="*/ 3510797 h 3709642"/>
              <a:gd name="T12" fmla="*/ 443031 w 559472"/>
              <a:gd name="T13" fmla="*/ 3408880 h 3709642"/>
              <a:gd name="T14" fmla="*/ 438375 w 559472"/>
              <a:gd name="T15" fmla="*/ 3304714 h 3709642"/>
              <a:gd name="T16" fmla="*/ 433420 w 559472"/>
              <a:gd name="T17" fmla="*/ 3199074 h 3709642"/>
              <a:gd name="T18" fmla="*/ 427070 w 559472"/>
              <a:gd name="T19" fmla="*/ 3092799 h 3709642"/>
              <a:gd name="T20" fmla="*/ 420482 w 559472"/>
              <a:gd name="T21" fmla="*/ 2984669 h 3709642"/>
              <a:gd name="T22" fmla="*/ 413832 w 559472"/>
              <a:gd name="T23" fmla="*/ 2874668 h 3709642"/>
              <a:gd name="T24" fmla="*/ 406351 w 559472"/>
              <a:gd name="T25" fmla="*/ 2763238 h 3709642"/>
              <a:gd name="T26" fmla="*/ 397267 w 559472"/>
              <a:gd name="T27" fmla="*/ 2650814 h 3709642"/>
              <a:gd name="T28" fmla="*/ 388687 w 559472"/>
              <a:gd name="T29" fmla="*/ 2536849 h 3709642"/>
              <a:gd name="T30" fmla="*/ 378769 w 559472"/>
              <a:gd name="T31" fmla="*/ 2421868 h 3709642"/>
              <a:gd name="T32" fmla="*/ 367874 w 559472"/>
              <a:gd name="T33" fmla="*/ 2305841 h 3709642"/>
              <a:gd name="T34" fmla="*/ 357037 w 559472"/>
              <a:gd name="T35" fmla="*/ 2189437 h 3709642"/>
              <a:gd name="T36" fmla="*/ 344568 w 559472"/>
              <a:gd name="T37" fmla="*/ 2071666 h 3709642"/>
              <a:gd name="T38" fmla="*/ 332067 w 559472"/>
              <a:gd name="T39" fmla="*/ 1952398 h 3709642"/>
              <a:gd name="T40" fmla="*/ 318738 w 559472"/>
              <a:gd name="T41" fmla="*/ 1833947 h 3709642"/>
              <a:gd name="T42" fmla="*/ 304042 w 559472"/>
              <a:gd name="T43" fmla="*/ 1714108 h 3709642"/>
              <a:gd name="T44" fmla="*/ 288338 w 559472"/>
              <a:gd name="T45" fmla="*/ 1592852 h 3709642"/>
              <a:gd name="T46" fmla="*/ 272722 w 559472"/>
              <a:gd name="T47" fmla="*/ 1471588 h 3709642"/>
              <a:gd name="T48" fmla="*/ 255506 w 559472"/>
              <a:gd name="T49" fmla="*/ 1350454 h 3709642"/>
              <a:gd name="T50" fmla="*/ 236775 w 559472"/>
              <a:gd name="T51" fmla="*/ 1227195 h 3709642"/>
              <a:gd name="T52" fmla="*/ 218226 w 559472"/>
              <a:gd name="T53" fmla="*/ 1106168 h 3709642"/>
              <a:gd name="T54" fmla="*/ 197983 w 559472"/>
              <a:gd name="T55" fmla="*/ 983032 h 3709642"/>
              <a:gd name="T56" fmla="*/ 176939 w 559472"/>
              <a:gd name="T57" fmla="*/ 858835 h 3709642"/>
              <a:gd name="T58" fmla="*/ 155364 w 559472"/>
              <a:gd name="T59" fmla="*/ 736930 h 3709642"/>
              <a:gd name="T60" fmla="*/ 131624 w 559472"/>
              <a:gd name="T61" fmla="*/ 613702 h 3709642"/>
              <a:gd name="T62" fmla="*/ 106994 w 559472"/>
              <a:gd name="T63" fmla="*/ 490546 h 3709642"/>
              <a:gd name="T64" fmla="*/ 82453 w 559472"/>
              <a:gd name="T65" fmla="*/ 367382 h 3709642"/>
              <a:gd name="T66" fmla="*/ 55541 w 559472"/>
              <a:gd name="T67" fmla="*/ 244785 h 3709642"/>
              <a:gd name="T68" fmla="*/ 28096 w 559472"/>
              <a:gd name="T69" fmla="*/ 122231 h 3709642"/>
              <a:gd name="T70" fmla="*/ 0 w 559472"/>
              <a:gd name="T71" fmla="*/ 0 h 370964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59472"/>
              <a:gd name="T109" fmla="*/ 0 h 3709642"/>
              <a:gd name="T110" fmla="*/ 559472 w 559472"/>
              <a:gd name="T111" fmla="*/ 3709642 h 370964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bg-BG"/>
          </a:p>
        </p:txBody>
      </p:sp>
      <p:sp>
        <p:nvSpPr>
          <p:cNvPr id="17" name="Rectangle 16">
            <a:extLs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094413" y="0"/>
            <a:ext cx="6097587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533" name="Freeform 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gray">
          <a:xfrm rot="-5400000">
            <a:off x="2450307" y="2756693"/>
            <a:ext cx="6858000" cy="1344613"/>
          </a:xfrm>
          <a:custGeom>
            <a:avLst/>
            <a:gdLst>
              <a:gd name="T0" fmla="*/ 0 w 10000"/>
              <a:gd name="T1" fmla="*/ 0 h 8000"/>
              <a:gd name="T2" fmla="*/ 0 w 10000"/>
              <a:gd name="T3" fmla="*/ 7970 h 8000"/>
              <a:gd name="T4" fmla="*/ 10000 w 10000"/>
              <a:gd name="T5" fmla="*/ 8000 h 8000"/>
              <a:gd name="T6" fmla="*/ 10000 w 10000"/>
              <a:gd name="T7" fmla="*/ 7 h 8000"/>
              <a:gd name="T8" fmla="*/ 10000 w 10000"/>
              <a:gd name="T9" fmla="*/ 7 h 8000"/>
              <a:gd name="T10" fmla="*/ 9773 w 10000"/>
              <a:gd name="T11" fmla="*/ 156 h 8000"/>
              <a:gd name="T12" fmla="*/ 9547 w 10000"/>
              <a:gd name="T13" fmla="*/ 298 h 8000"/>
              <a:gd name="T14" fmla="*/ 9320 w 10000"/>
              <a:gd name="T15" fmla="*/ 437 h 8000"/>
              <a:gd name="T16" fmla="*/ 9092 w 10000"/>
              <a:gd name="T17" fmla="*/ 556 h 8000"/>
              <a:gd name="T18" fmla="*/ 8865 w 10000"/>
              <a:gd name="T19" fmla="*/ 676 h 8000"/>
              <a:gd name="T20" fmla="*/ 8637 w 10000"/>
              <a:gd name="T21" fmla="*/ 788 h 8000"/>
              <a:gd name="T22" fmla="*/ 8412 w 10000"/>
              <a:gd name="T23" fmla="*/ 884 h 8000"/>
              <a:gd name="T24" fmla="*/ 8184 w 10000"/>
              <a:gd name="T25" fmla="*/ 975 h 8000"/>
              <a:gd name="T26" fmla="*/ 7957 w 10000"/>
              <a:gd name="T27" fmla="*/ 1058 h 8000"/>
              <a:gd name="T28" fmla="*/ 7734 w 10000"/>
              <a:gd name="T29" fmla="*/ 1130 h 8000"/>
              <a:gd name="T30" fmla="*/ 7508 w 10000"/>
              <a:gd name="T31" fmla="*/ 1202 h 8000"/>
              <a:gd name="T32" fmla="*/ 7285 w 10000"/>
              <a:gd name="T33" fmla="*/ 1262 h 8000"/>
              <a:gd name="T34" fmla="*/ 7062 w 10000"/>
              <a:gd name="T35" fmla="*/ 1309 h 8000"/>
              <a:gd name="T36" fmla="*/ 6840 w 10000"/>
              <a:gd name="T37" fmla="*/ 1358 h 8000"/>
              <a:gd name="T38" fmla="*/ 6620 w 10000"/>
              <a:gd name="T39" fmla="*/ 1399 h 8000"/>
              <a:gd name="T40" fmla="*/ 6402 w 10000"/>
              <a:gd name="T41" fmla="*/ 1428 h 8000"/>
              <a:gd name="T42" fmla="*/ 6184 w 10000"/>
              <a:gd name="T43" fmla="*/ 1453 h 8000"/>
              <a:gd name="T44" fmla="*/ 5968 w 10000"/>
              <a:gd name="T45" fmla="*/ 1477 h 8000"/>
              <a:gd name="T46" fmla="*/ 5755 w 10000"/>
              <a:gd name="T47" fmla="*/ 1488 h 8000"/>
              <a:gd name="T48" fmla="*/ 5542 w 10000"/>
              <a:gd name="T49" fmla="*/ 1500 h 8000"/>
              <a:gd name="T50" fmla="*/ 5332 w 10000"/>
              <a:gd name="T51" fmla="*/ 1506 h 8000"/>
              <a:gd name="T52" fmla="*/ 5124 w 10000"/>
              <a:gd name="T53" fmla="*/ 1500 h 8000"/>
              <a:gd name="T54" fmla="*/ 4918 w 10000"/>
              <a:gd name="T55" fmla="*/ 1500 h 8000"/>
              <a:gd name="T56" fmla="*/ 4714 w 10000"/>
              <a:gd name="T57" fmla="*/ 1488 h 8000"/>
              <a:gd name="T58" fmla="*/ 4514 w 10000"/>
              <a:gd name="T59" fmla="*/ 1470 h 8000"/>
              <a:gd name="T60" fmla="*/ 4316 w 10000"/>
              <a:gd name="T61" fmla="*/ 1453 h 8000"/>
              <a:gd name="T62" fmla="*/ 4122 w 10000"/>
              <a:gd name="T63" fmla="*/ 1434 h 8000"/>
              <a:gd name="T64" fmla="*/ 3929 w 10000"/>
              <a:gd name="T65" fmla="*/ 1405 h 8000"/>
              <a:gd name="T66" fmla="*/ 3739 w 10000"/>
              <a:gd name="T67" fmla="*/ 1374 h 8000"/>
              <a:gd name="T68" fmla="*/ 3553 w 10000"/>
              <a:gd name="T69" fmla="*/ 1346 h 8000"/>
              <a:gd name="T70" fmla="*/ 3190 w 10000"/>
              <a:gd name="T71" fmla="*/ 1267 h 8000"/>
              <a:gd name="T72" fmla="*/ 2842 w 10000"/>
              <a:gd name="T73" fmla="*/ 1183 h 8000"/>
              <a:gd name="T74" fmla="*/ 2508 w 10000"/>
              <a:gd name="T75" fmla="*/ 1095 h 8000"/>
              <a:gd name="T76" fmla="*/ 2192 w 10000"/>
              <a:gd name="T77" fmla="*/ 998 h 8000"/>
              <a:gd name="T78" fmla="*/ 1890 w 10000"/>
              <a:gd name="T79" fmla="*/ 897 h 8000"/>
              <a:gd name="T80" fmla="*/ 1610 w 10000"/>
              <a:gd name="T81" fmla="*/ 788 h 8000"/>
              <a:gd name="T82" fmla="*/ 1347 w 10000"/>
              <a:gd name="T83" fmla="*/ 681 h 8000"/>
              <a:gd name="T84" fmla="*/ 1105 w 10000"/>
              <a:gd name="T85" fmla="*/ 574 h 8000"/>
              <a:gd name="T86" fmla="*/ 883 w 10000"/>
              <a:gd name="T87" fmla="*/ 473 h 8000"/>
              <a:gd name="T88" fmla="*/ 686 w 10000"/>
              <a:gd name="T89" fmla="*/ 377 h 8000"/>
              <a:gd name="T90" fmla="*/ 508 w 10000"/>
              <a:gd name="T91" fmla="*/ 286 h 8000"/>
              <a:gd name="T92" fmla="*/ 358 w 10000"/>
              <a:gd name="T93" fmla="*/ 210 h 8000"/>
              <a:gd name="T94" fmla="*/ 232 w 10000"/>
              <a:gd name="T95" fmla="*/ 138 h 8000"/>
              <a:gd name="T96" fmla="*/ 59 w 10000"/>
              <a:gd name="T97" fmla="*/ 35 h 8000"/>
              <a:gd name="T98" fmla="*/ 0 w 10000"/>
              <a:gd name="T99" fmla="*/ 0 h 8000"/>
              <a:gd name="T100" fmla="*/ 0 w 10000"/>
              <a:gd name="T101" fmla="*/ 0 h 8000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0000"/>
              <a:gd name="T154" fmla="*/ 0 h 8000"/>
              <a:gd name="T155" fmla="*/ 10000 w 10000"/>
              <a:gd name="T156" fmla="*/ 8000 h 8000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bg-BG"/>
          </a:p>
        </p:txBody>
      </p:sp>
      <p:pic>
        <p:nvPicPr>
          <p:cNvPr id="10" name="Content Placeholder 4">
            <a:extLst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3992" y="1262743"/>
            <a:ext cx="5415837" cy="432525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21" name="Rectangle 20">
            <a:extLs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442575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42000"/>
                <a:hueMod val="42000"/>
                <a:satMod val="124000"/>
                <a:lumMod val="62000"/>
              </a:schemeClr>
              <a:schemeClr val="bg2">
                <a:tint val="96000"/>
                <a:satMod val="13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0" name="Rectangle 9">
            <a:extLs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0" y="0"/>
            <a:ext cx="12188825" cy="68580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2" name="Straight Connector 11">
            <a:extLst>
              <a:ext uri="{C183D7F6-B498-43B3-948B-1728B52AA6E4}"/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4654550" y="1828800"/>
            <a:ext cx="0" cy="3200400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557" name="Picture 13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b="23320"/>
          <a:stretch>
            <a:fillRect/>
          </a:stretch>
        </p:blipFill>
        <p:spPr bwMode="auto">
          <a:xfrm>
            <a:off x="8605838" y="6227763"/>
            <a:ext cx="9937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Freeform 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gray">
          <a:xfrm>
            <a:off x="-1588" y="0"/>
            <a:ext cx="12192001" cy="6856413"/>
          </a:xfrm>
          <a:custGeom>
            <a:avLst/>
            <a:gdLst>
              <a:gd name="T0" fmla="*/ 0 w 15356"/>
              <a:gd name="T1" fmla="*/ 0 h 8638"/>
              <a:gd name="T2" fmla="*/ 0 w 15356"/>
              <a:gd name="T3" fmla="*/ 8638 h 8638"/>
              <a:gd name="T4" fmla="*/ 15356 w 15356"/>
              <a:gd name="T5" fmla="*/ 8638 h 8638"/>
              <a:gd name="T6" fmla="*/ 15356 w 15356"/>
              <a:gd name="T7" fmla="*/ 0 h 8638"/>
              <a:gd name="T8" fmla="*/ 0 w 15356"/>
              <a:gd name="T9" fmla="*/ 0 h 8638"/>
              <a:gd name="T10" fmla="*/ 14748 w 15356"/>
              <a:gd name="T11" fmla="*/ 8038 h 8638"/>
              <a:gd name="T12" fmla="*/ 600 w 15356"/>
              <a:gd name="T13" fmla="*/ 8038 h 8638"/>
              <a:gd name="T14" fmla="*/ 600 w 15356"/>
              <a:gd name="T15" fmla="*/ 592 h 8638"/>
              <a:gd name="T16" fmla="*/ 14748 w 15356"/>
              <a:gd name="T17" fmla="*/ 592 h 8638"/>
              <a:gd name="T18" fmla="*/ 14748 w 15356"/>
              <a:gd name="T19" fmla="*/ 8038 h 86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356"/>
              <a:gd name="T31" fmla="*/ 0 h 8638"/>
              <a:gd name="T32" fmla="*/ 15356 w 15356"/>
              <a:gd name="T33" fmla="*/ 8638 h 86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bg-BG"/>
          </a:p>
        </p:txBody>
      </p:sp>
      <p:sp>
        <p:nvSpPr>
          <p:cNvPr id="2" name="Title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06450" y="804863"/>
            <a:ext cx="3521075" cy="5248275"/>
          </a:xfrm>
        </p:spPr>
        <p:txBody>
          <a:bodyPr anchor="ctr">
            <a:normAutofit/>
          </a:bodyPr>
          <a:lstStyle/>
          <a:p>
            <a:pPr algn="ctr" eaLnBrk="1" hangingPunct="1"/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Най-честите причини за възникване на горските пожари са:</a:t>
            </a:r>
            <a:endParaRPr lang="en-US" sz="36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60" name="Content Placeholder 2"/>
          <p:cNvSpPr>
            <a:spLocks noGrp="1"/>
          </p:cNvSpPr>
          <p:nvPr>
            <p:ph idx="1"/>
          </p:nvPr>
        </p:nvSpPr>
        <p:spPr>
          <a:xfrm>
            <a:off x="4862513" y="566738"/>
            <a:ext cx="6632575" cy="5659437"/>
          </a:xfrm>
        </p:spPr>
        <p:txBody>
          <a:bodyPr anchor="ctr"/>
          <a:lstStyle/>
          <a:p>
            <a:pPr algn="just" eaLnBrk="1" hangingPunct="1"/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Неизгасени клечки кибрит и угарки от цигари;</a:t>
            </a:r>
          </a:p>
          <a:p>
            <a:pPr algn="just" eaLnBrk="1" hangingPunct="1"/>
            <a:r>
              <a:rPr lang="bg-BG" sz="2200" smtClean="0">
                <a:latin typeface="Times New Roman" pitchFamily="18" charset="0"/>
                <a:cs typeface="Times New Roman" pitchFamily="18" charset="0"/>
              </a:rPr>
              <a:t>Небрежно боравене с огън;</a:t>
            </a:r>
          </a:p>
          <a:p>
            <a:pPr algn="just" eaLnBrk="1" hangingPunct="1"/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Техническа неизправност на машини и превозни средства, работещи в горите;</a:t>
            </a:r>
          </a:p>
          <a:p>
            <a:pPr algn="just" eaLnBrk="1" hangingPunct="1"/>
            <a:r>
              <a:rPr lang="bg-BG" sz="2200" smtClean="0">
                <a:latin typeface="Times New Roman" pitchFamily="18" charset="0"/>
                <a:cs typeface="Times New Roman" pitchFamily="18" charset="0"/>
              </a:rPr>
              <a:t>Детска игра с огън;</a:t>
            </a:r>
          </a:p>
          <a:p>
            <a:pPr algn="just" eaLnBrk="1" hangingPunct="1"/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Самозапалване на вещества и материали;</a:t>
            </a:r>
          </a:p>
          <a:p>
            <a:pPr algn="just" eaLnBrk="1" hangingPunct="1"/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Запалване на битови отпадъци или суха растителност в близост до горски масиви;</a:t>
            </a:r>
          </a:p>
          <a:p>
            <a:pPr algn="just" eaLnBrk="1" hangingPunct="1"/>
            <a:r>
              <a:rPr lang="bg-BG" sz="2200" smtClean="0">
                <a:latin typeface="Times New Roman" pitchFamily="18" charset="0"/>
                <a:cs typeface="Times New Roman" pitchFamily="18" charset="0"/>
              </a:rPr>
              <a:t>Природни явления: Мълния и вулкани;</a:t>
            </a:r>
          </a:p>
          <a:p>
            <a:pPr algn="just" eaLnBrk="1" hangingPunct="1"/>
            <a:r>
              <a:rPr lang="bg-BG" sz="2200" smtClean="0">
                <a:latin typeface="Times New Roman" pitchFamily="18" charset="0"/>
                <a:cs typeface="Times New Roman" pitchFamily="18" charset="0"/>
              </a:rPr>
              <a:t>Аварии в електрически далекопроводи;</a:t>
            </a:r>
          </a:p>
          <a:p>
            <a:pPr algn="just" eaLnBrk="1" hangingPunct="1"/>
            <a:r>
              <a:rPr lang="bg-BG" sz="2200" smtClean="0">
                <a:latin typeface="Times New Roman" pitchFamily="18" charset="0"/>
                <a:cs typeface="Times New Roman" pitchFamily="18" charset="0"/>
              </a:rPr>
              <a:t>Умисъл.</a:t>
            </a:r>
            <a:endParaRPr lang="en-US" sz="22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42000"/>
                <a:hueMod val="42000"/>
                <a:satMod val="124000"/>
                <a:lumMod val="62000"/>
              </a:schemeClr>
              <a:schemeClr val="bg2">
                <a:tint val="96000"/>
                <a:satMod val="13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0" name="Rectangle 9">
            <a:extLs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0" y="0"/>
            <a:ext cx="12188825" cy="68580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2" name="Straight Connector 11">
            <a:extLst>
              <a:ext uri="{C183D7F6-B498-43B3-948B-1728B52AA6E4}"/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4654550" y="1828800"/>
            <a:ext cx="0" cy="3200400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581" name="Picture 13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b="23320"/>
          <a:stretch>
            <a:fillRect/>
          </a:stretch>
        </p:blipFill>
        <p:spPr bwMode="auto">
          <a:xfrm>
            <a:off x="8605838" y="6227763"/>
            <a:ext cx="9937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Freeform 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gray">
          <a:xfrm>
            <a:off x="-1588" y="0"/>
            <a:ext cx="12192001" cy="6856413"/>
          </a:xfrm>
          <a:custGeom>
            <a:avLst/>
            <a:gdLst>
              <a:gd name="T0" fmla="*/ 0 w 15356"/>
              <a:gd name="T1" fmla="*/ 0 h 8638"/>
              <a:gd name="T2" fmla="*/ 0 w 15356"/>
              <a:gd name="T3" fmla="*/ 8638 h 8638"/>
              <a:gd name="T4" fmla="*/ 15356 w 15356"/>
              <a:gd name="T5" fmla="*/ 8638 h 8638"/>
              <a:gd name="T6" fmla="*/ 15356 w 15356"/>
              <a:gd name="T7" fmla="*/ 0 h 8638"/>
              <a:gd name="T8" fmla="*/ 0 w 15356"/>
              <a:gd name="T9" fmla="*/ 0 h 8638"/>
              <a:gd name="T10" fmla="*/ 14748 w 15356"/>
              <a:gd name="T11" fmla="*/ 8038 h 8638"/>
              <a:gd name="T12" fmla="*/ 600 w 15356"/>
              <a:gd name="T13" fmla="*/ 8038 h 8638"/>
              <a:gd name="T14" fmla="*/ 600 w 15356"/>
              <a:gd name="T15" fmla="*/ 592 h 8638"/>
              <a:gd name="T16" fmla="*/ 14748 w 15356"/>
              <a:gd name="T17" fmla="*/ 592 h 8638"/>
              <a:gd name="T18" fmla="*/ 14748 w 15356"/>
              <a:gd name="T19" fmla="*/ 8038 h 86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356"/>
              <a:gd name="T31" fmla="*/ 0 h 8638"/>
              <a:gd name="T32" fmla="*/ 15356 w 15356"/>
              <a:gd name="T33" fmla="*/ 8638 h 86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bg-BG"/>
          </a:p>
        </p:txBody>
      </p:sp>
      <p:sp>
        <p:nvSpPr>
          <p:cNvPr id="24583" name="Title 1"/>
          <p:cNvSpPr>
            <a:spLocks noGrp="1"/>
          </p:cNvSpPr>
          <p:nvPr>
            <p:ph type="title"/>
          </p:nvPr>
        </p:nvSpPr>
        <p:spPr>
          <a:xfrm>
            <a:off x="806450" y="804863"/>
            <a:ext cx="3521075" cy="5248275"/>
          </a:xfrm>
        </p:spPr>
        <p:txBody>
          <a:bodyPr anchor="ctr"/>
          <a:lstStyle/>
          <a:p>
            <a:pPr algn="ctr" eaLnBrk="1" hangingPunct="1">
              <a:lnSpc>
                <a:spcPct val="90000"/>
              </a:lnSpc>
            </a:pPr>
            <a:r>
              <a:rPr lang="bg-BG" sz="3600" smtClean="0">
                <a:latin typeface="Times New Roman" pitchFamily="18" charset="0"/>
                <a:cs typeface="Times New Roman" pitchFamily="18" charset="0"/>
              </a:rPr>
              <a:t>За да опазим природата на нашата планета, стриктно трябва да спазваме правилата за пожарна безопасност:</a:t>
            </a:r>
            <a:endParaRPr lang="en-US" sz="36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84" name="Content Placeholder 2"/>
          <p:cNvSpPr>
            <a:spLocks noGrp="1"/>
          </p:cNvSpPr>
          <p:nvPr>
            <p:ph idx="1"/>
          </p:nvPr>
        </p:nvSpPr>
        <p:spPr>
          <a:xfrm>
            <a:off x="4975225" y="804863"/>
            <a:ext cx="6400800" cy="5248275"/>
          </a:xfrm>
        </p:spPr>
        <p:txBody>
          <a:bodyPr anchor="ctr"/>
          <a:lstStyle/>
          <a:p>
            <a:pPr algn="just" eaLnBrk="1" hangingPunct="1"/>
            <a:r>
              <a:rPr lang="bg-BG" sz="2200" smtClean="0">
                <a:latin typeface="Times New Roman" pitchFamily="18" charset="0"/>
                <a:cs typeface="Times New Roman" pitchFamily="18" charset="0"/>
              </a:rPr>
              <a:t>Не е допустимо изхвърлянето на неизгасени кибритени клечки и фасове в горима и леснозапалима среда! </a:t>
            </a:r>
            <a:endParaRPr lang="en-US" sz="220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r>
              <a:rPr lang="bg-BG" sz="2200" smtClean="0">
                <a:latin typeface="Times New Roman" pitchFamily="18" charset="0"/>
                <a:cs typeface="Times New Roman" pitchFamily="18" charset="0"/>
              </a:rPr>
              <a:t>Опасно е паленето на огън при наличие на силен вятър – той е в състояние да разнесе искри и горящи частици на големи разстояния за кратко време, без да даде възможност за навременна и адекватна реакция. </a:t>
            </a:r>
          </a:p>
          <a:p>
            <a:pPr algn="just" eaLnBrk="1" hangingPunct="1"/>
            <a:endParaRPr lang="bg-BG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42000"/>
                <a:hueMod val="42000"/>
                <a:satMod val="124000"/>
                <a:lumMod val="62000"/>
              </a:schemeClr>
              <a:schemeClr val="bg2">
                <a:tint val="96000"/>
                <a:satMod val="13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ampfire"/>
          <p:cNvPicPr>
            <a:picLocks noChangeAspect="1" noChangeArrowheads="1"/>
          </p:cNvPicPr>
          <p:nvPr/>
        </p:nvPicPr>
        <p:blipFill>
          <a:blip r:embed="rId3"/>
          <a:srcRect l="21098" r="26523" b="2"/>
          <a:stretch>
            <a:fillRect/>
          </a:stretch>
        </p:blipFill>
        <p:spPr bwMode="auto">
          <a:xfrm>
            <a:off x="8135938" y="0"/>
            <a:ext cx="40592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70">
            <a:extLs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604" name="Content Placeholder 2"/>
          <p:cNvSpPr>
            <a:spLocks noGrp="1"/>
          </p:cNvSpPr>
          <p:nvPr>
            <p:ph idx="1"/>
          </p:nvPr>
        </p:nvSpPr>
        <p:spPr>
          <a:xfrm>
            <a:off x="333375" y="566738"/>
            <a:ext cx="7213600" cy="57181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220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bg-BG" sz="2200" smtClean="0">
                <a:latin typeface="Times New Roman" pitchFamily="18" charset="0"/>
                <a:cs typeface="Times New Roman" pitchFamily="18" charset="0"/>
              </a:rPr>
              <a:t>Не трябва да се пали огън в гората, освен на специално обезопасени и обозначени за това места.</a:t>
            </a:r>
            <a:r>
              <a:rPr lang="en-US" sz="22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200" smtClean="0">
                <a:latin typeface="Times New Roman" pitchFamily="18" charset="0"/>
                <a:cs typeface="Times New Roman" pitchFamily="18" charset="0"/>
              </a:rPr>
              <a:t>Преди да запалите огън, се уверете, че имате достатъчни количества вода или други подръчни средства за загасяването му при поява на вятър и при напускане на мястото. Подгответе си тупалки от зелени клони, с които да действате в случай на пожар. </a:t>
            </a:r>
            <a:endParaRPr lang="en-US" sz="220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bg-BG" sz="2200" smtClean="0">
                <a:latin typeface="Times New Roman" pitchFamily="18" charset="0"/>
                <a:cs typeface="Times New Roman" pitchFamily="18" charset="0"/>
              </a:rPr>
              <a:t>Не трябва да се изхвърлят стъклени бутилки – дефекти по тях могат да имат ефекта на лупа, което да доведе до запалване на сухи треви и растителни остатъци. </a:t>
            </a:r>
            <a:endParaRPr lang="en-US" sz="220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bg-BG" sz="2200" smtClean="0">
                <a:latin typeface="Times New Roman" pitchFamily="18" charset="0"/>
                <a:cs typeface="Times New Roman" pitchFamily="18" charset="0"/>
              </a:rPr>
              <a:t>За да се предотвратят горски пожари, предизвикани от късо съединение на далекопроводи, под тях трябва да се оформят просеки, които да се поддържат почистени от суха растителност</a:t>
            </a:r>
            <a:r>
              <a:rPr lang="bg-BG" sz="190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lnSpc>
                <a:spcPct val="90000"/>
              </a:lnSpc>
            </a:pPr>
            <a:endParaRPr lang="bg-BG" sz="19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sz="19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sz="19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42000"/>
                <a:hueMod val="42000"/>
                <a:satMod val="124000"/>
                <a:lumMod val="62000"/>
              </a:schemeClr>
              <a:schemeClr val="bg2">
                <a:tint val="96000"/>
                <a:satMod val="13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215900" y="536575"/>
            <a:ext cx="4778375" cy="56880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170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bg-BG" sz="2200" smtClean="0">
                <a:latin typeface="Times New Roman" pitchFamily="18" charset="0"/>
                <a:cs typeface="Times New Roman" pitchFamily="18" charset="0"/>
              </a:rPr>
              <a:t>Абсолютно е забранено паленето на стърнищата! </a:t>
            </a:r>
          </a:p>
          <a:p>
            <a:pPr algn="just" eaLnBrk="1" hangingPunct="1">
              <a:lnSpc>
                <a:spcPct val="90000"/>
              </a:lnSpc>
            </a:pPr>
            <a:r>
              <a:rPr lang="bg-BG" sz="2200" smtClean="0">
                <a:latin typeface="Times New Roman" pitchFamily="18" charset="0"/>
                <a:cs typeface="Times New Roman" pitchFamily="18" charset="0"/>
              </a:rPr>
              <a:t>Разчистването на сухи клони и отпадъци в горските участъци трябва да става, чрез извозването им на определени за това места. Забранено е изгарянето им на място!</a:t>
            </a:r>
          </a:p>
          <a:p>
            <a:pPr algn="just" eaLnBrk="1" hangingPunct="1">
              <a:lnSpc>
                <a:spcPct val="90000"/>
              </a:lnSpc>
            </a:pPr>
            <a:r>
              <a:rPr lang="bg-BG" sz="2200" smtClean="0">
                <a:latin typeface="Times New Roman" pitchFamily="18" charset="0"/>
                <a:cs typeface="Times New Roman" pitchFamily="18" charset="0"/>
              </a:rPr>
              <a:t>Всички моторни превозни средства, които навлизат в горите, трябва да са технически изправни, с изпусквателна уредба, недопускаща отделянето или изхвърлянето на искри. </a:t>
            </a:r>
          </a:p>
        </p:txBody>
      </p:sp>
      <p:sp>
        <p:nvSpPr>
          <p:cNvPr id="26627" name="Freeform 3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4994275" y="0"/>
            <a:ext cx="558800" cy="3709988"/>
          </a:xfrm>
          <a:custGeom>
            <a:avLst/>
            <a:gdLst>
              <a:gd name="T0" fmla="*/ 0 w 559472"/>
              <a:gd name="T1" fmla="*/ 0 h 3709642"/>
              <a:gd name="T2" fmla="*/ 473383 w 559472"/>
              <a:gd name="T3" fmla="*/ 0 h 3709642"/>
              <a:gd name="T4" fmla="*/ 485256 w 559472"/>
              <a:gd name="T5" fmla="*/ 161209 h 3709642"/>
              <a:gd name="T6" fmla="*/ 523320 w 559472"/>
              <a:gd name="T7" fmla="*/ 3672539 h 3709642"/>
              <a:gd name="T8" fmla="*/ 454202 w 559472"/>
              <a:gd name="T9" fmla="*/ 3709988 h 3709642"/>
              <a:gd name="T10" fmla="*/ 447686 w 559472"/>
              <a:gd name="T11" fmla="*/ 3510797 h 3709642"/>
              <a:gd name="T12" fmla="*/ 443031 w 559472"/>
              <a:gd name="T13" fmla="*/ 3408880 h 3709642"/>
              <a:gd name="T14" fmla="*/ 438375 w 559472"/>
              <a:gd name="T15" fmla="*/ 3304714 h 3709642"/>
              <a:gd name="T16" fmla="*/ 433420 w 559472"/>
              <a:gd name="T17" fmla="*/ 3199074 h 3709642"/>
              <a:gd name="T18" fmla="*/ 427070 w 559472"/>
              <a:gd name="T19" fmla="*/ 3092799 h 3709642"/>
              <a:gd name="T20" fmla="*/ 420482 w 559472"/>
              <a:gd name="T21" fmla="*/ 2984669 h 3709642"/>
              <a:gd name="T22" fmla="*/ 413832 w 559472"/>
              <a:gd name="T23" fmla="*/ 2874668 h 3709642"/>
              <a:gd name="T24" fmla="*/ 406351 w 559472"/>
              <a:gd name="T25" fmla="*/ 2763238 h 3709642"/>
              <a:gd name="T26" fmla="*/ 397267 w 559472"/>
              <a:gd name="T27" fmla="*/ 2650814 h 3709642"/>
              <a:gd name="T28" fmla="*/ 388687 w 559472"/>
              <a:gd name="T29" fmla="*/ 2536849 h 3709642"/>
              <a:gd name="T30" fmla="*/ 378769 w 559472"/>
              <a:gd name="T31" fmla="*/ 2421868 h 3709642"/>
              <a:gd name="T32" fmla="*/ 367874 w 559472"/>
              <a:gd name="T33" fmla="*/ 2305841 h 3709642"/>
              <a:gd name="T34" fmla="*/ 357037 w 559472"/>
              <a:gd name="T35" fmla="*/ 2189437 h 3709642"/>
              <a:gd name="T36" fmla="*/ 344568 w 559472"/>
              <a:gd name="T37" fmla="*/ 2071666 h 3709642"/>
              <a:gd name="T38" fmla="*/ 332067 w 559472"/>
              <a:gd name="T39" fmla="*/ 1952398 h 3709642"/>
              <a:gd name="T40" fmla="*/ 318738 w 559472"/>
              <a:gd name="T41" fmla="*/ 1833947 h 3709642"/>
              <a:gd name="T42" fmla="*/ 304042 w 559472"/>
              <a:gd name="T43" fmla="*/ 1714108 h 3709642"/>
              <a:gd name="T44" fmla="*/ 288338 w 559472"/>
              <a:gd name="T45" fmla="*/ 1592852 h 3709642"/>
              <a:gd name="T46" fmla="*/ 272722 w 559472"/>
              <a:gd name="T47" fmla="*/ 1471588 h 3709642"/>
              <a:gd name="T48" fmla="*/ 255506 w 559472"/>
              <a:gd name="T49" fmla="*/ 1350454 h 3709642"/>
              <a:gd name="T50" fmla="*/ 236775 w 559472"/>
              <a:gd name="T51" fmla="*/ 1227195 h 3709642"/>
              <a:gd name="T52" fmla="*/ 218226 w 559472"/>
              <a:gd name="T53" fmla="*/ 1106168 h 3709642"/>
              <a:gd name="T54" fmla="*/ 197983 w 559472"/>
              <a:gd name="T55" fmla="*/ 983032 h 3709642"/>
              <a:gd name="T56" fmla="*/ 176939 w 559472"/>
              <a:gd name="T57" fmla="*/ 858835 h 3709642"/>
              <a:gd name="T58" fmla="*/ 155364 w 559472"/>
              <a:gd name="T59" fmla="*/ 736930 h 3709642"/>
              <a:gd name="T60" fmla="*/ 131624 w 559472"/>
              <a:gd name="T61" fmla="*/ 613702 h 3709642"/>
              <a:gd name="T62" fmla="*/ 106994 w 559472"/>
              <a:gd name="T63" fmla="*/ 490546 h 3709642"/>
              <a:gd name="T64" fmla="*/ 82453 w 559472"/>
              <a:gd name="T65" fmla="*/ 367382 h 3709642"/>
              <a:gd name="T66" fmla="*/ 55541 w 559472"/>
              <a:gd name="T67" fmla="*/ 244785 h 3709642"/>
              <a:gd name="T68" fmla="*/ 28096 w 559472"/>
              <a:gd name="T69" fmla="*/ 122231 h 3709642"/>
              <a:gd name="T70" fmla="*/ 0 w 559472"/>
              <a:gd name="T71" fmla="*/ 0 h 370964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59472"/>
              <a:gd name="T109" fmla="*/ 0 h 3709642"/>
              <a:gd name="T110" fmla="*/ 559472 w 559472"/>
              <a:gd name="T111" fmla="*/ 3709642 h 370964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bg-BG"/>
          </a:p>
        </p:txBody>
      </p:sp>
      <p:sp>
        <p:nvSpPr>
          <p:cNvPr id="11" name="Rectangle 10">
            <a:extLs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094413" y="0"/>
            <a:ext cx="6097587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629" name="Freeform 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gray">
          <a:xfrm rot="-5400000">
            <a:off x="2450307" y="2756693"/>
            <a:ext cx="6858000" cy="1344613"/>
          </a:xfrm>
          <a:custGeom>
            <a:avLst/>
            <a:gdLst>
              <a:gd name="T0" fmla="*/ 0 w 10000"/>
              <a:gd name="T1" fmla="*/ 0 h 8000"/>
              <a:gd name="T2" fmla="*/ 0 w 10000"/>
              <a:gd name="T3" fmla="*/ 7970 h 8000"/>
              <a:gd name="T4" fmla="*/ 10000 w 10000"/>
              <a:gd name="T5" fmla="*/ 8000 h 8000"/>
              <a:gd name="T6" fmla="*/ 10000 w 10000"/>
              <a:gd name="T7" fmla="*/ 7 h 8000"/>
              <a:gd name="T8" fmla="*/ 10000 w 10000"/>
              <a:gd name="T9" fmla="*/ 7 h 8000"/>
              <a:gd name="T10" fmla="*/ 9773 w 10000"/>
              <a:gd name="T11" fmla="*/ 156 h 8000"/>
              <a:gd name="T12" fmla="*/ 9547 w 10000"/>
              <a:gd name="T13" fmla="*/ 298 h 8000"/>
              <a:gd name="T14" fmla="*/ 9320 w 10000"/>
              <a:gd name="T15" fmla="*/ 437 h 8000"/>
              <a:gd name="T16" fmla="*/ 9092 w 10000"/>
              <a:gd name="T17" fmla="*/ 556 h 8000"/>
              <a:gd name="T18" fmla="*/ 8865 w 10000"/>
              <a:gd name="T19" fmla="*/ 676 h 8000"/>
              <a:gd name="T20" fmla="*/ 8637 w 10000"/>
              <a:gd name="T21" fmla="*/ 788 h 8000"/>
              <a:gd name="T22" fmla="*/ 8412 w 10000"/>
              <a:gd name="T23" fmla="*/ 884 h 8000"/>
              <a:gd name="T24" fmla="*/ 8184 w 10000"/>
              <a:gd name="T25" fmla="*/ 975 h 8000"/>
              <a:gd name="T26" fmla="*/ 7957 w 10000"/>
              <a:gd name="T27" fmla="*/ 1058 h 8000"/>
              <a:gd name="T28" fmla="*/ 7734 w 10000"/>
              <a:gd name="T29" fmla="*/ 1130 h 8000"/>
              <a:gd name="T30" fmla="*/ 7508 w 10000"/>
              <a:gd name="T31" fmla="*/ 1202 h 8000"/>
              <a:gd name="T32" fmla="*/ 7285 w 10000"/>
              <a:gd name="T33" fmla="*/ 1262 h 8000"/>
              <a:gd name="T34" fmla="*/ 7062 w 10000"/>
              <a:gd name="T35" fmla="*/ 1309 h 8000"/>
              <a:gd name="T36" fmla="*/ 6840 w 10000"/>
              <a:gd name="T37" fmla="*/ 1358 h 8000"/>
              <a:gd name="T38" fmla="*/ 6620 w 10000"/>
              <a:gd name="T39" fmla="*/ 1399 h 8000"/>
              <a:gd name="T40" fmla="*/ 6402 w 10000"/>
              <a:gd name="T41" fmla="*/ 1428 h 8000"/>
              <a:gd name="T42" fmla="*/ 6184 w 10000"/>
              <a:gd name="T43" fmla="*/ 1453 h 8000"/>
              <a:gd name="T44" fmla="*/ 5968 w 10000"/>
              <a:gd name="T45" fmla="*/ 1477 h 8000"/>
              <a:gd name="T46" fmla="*/ 5755 w 10000"/>
              <a:gd name="T47" fmla="*/ 1488 h 8000"/>
              <a:gd name="T48" fmla="*/ 5542 w 10000"/>
              <a:gd name="T49" fmla="*/ 1500 h 8000"/>
              <a:gd name="T50" fmla="*/ 5332 w 10000"/>
              <a:gd name="T51" fmla="*/ 1506 h 8000"/>
              <a:gd name="T52" fmla="*/ 5124 w 10000"/>
              <a:gd name="T53" fmla="*/ 1500 h 8000"/>
              <a:gd name="T54" fmla="*/ 4918 w 10000"/>
              <a:gd name="T55" fmla="*/ 1500 h 8000"/>
              <a:gd name="T56" fmla="*/ 4714 w 10000"/>
              <a:gd name="T57" fmla="*/ 1488 h 8000"/>
              <a:gd name="T58" fmla="*/ 4514 w 10000"/>
              <a:gd name="T59" fmla="*/ 1470 h 8000"/>
              <a:gd name="T60" fmla="*/ 4316 w 10000"/>
              <a:gd name="T61" fmla="*/ 1453 h 8000"/>
              <a:gd name="T62" fmla="*/ 4122 w 10000"/>
              <a:gd name="T63" fmla="*/ 1434 h 8000"/>
              <a:gd name="T64" fmla="*/ 3929 w 10000"/>
              <a:gd name="T65" fmla="*/ 1405 h 8000"/>
              <a:gd name="T66" fmla="*/ 3739 w 10000"/>
              <a:gd name="T67" fmla="*/ 1374 h 8000"/>
              <a:gd name="T68" fmla="*/ 3553 w 10000"/>
              <a:gd name="T69" fmla="*/ 1346 h 8000"/>
              <a:gd name="T70" fmla="*/ 3190 w 10000"/>
              <a:gd name="T71" fmla="*/ 1267 h 8000"/>
              <a:gd name="T72" fmla="*/ 2842 w 10000"/>
              <a:gd name="T73" fmla="*/ 1183 h 8000"/>
              <a:gd name="T74" fmla="*/ 2508 w 10000"/>
              <a:gd name="T75" fmla="*/ 1095 h 8000"/>
              <a:gd name="T76" fmla="*/ 2192 w 10000"/>
              <a:gd name="T77" fmla="*/ 998 h 8000"/>
              <a:gd name="T78" fmla="*/ 1890 w 10000"/>
              <a:gd name="T79" fmla="*/ 897 h 8000"/>
              <a:gd name="T80" fmla="*/ 1610 w 10000"/>
              <a:gd name="T81" fmla="*/ 788 h 8000"/>
              <a:gd name="T82" fmla="*/ 1347 w 10000"/>
              <a:gd name="T83" fmla="*/ 681 h 8000"/>
              <a:gd name="T84" fmla="*/ 1105 w 10000"/>
              <a:gd name="T85" fmla="*/ 574 h 8000"/>
              <a:gd name="T86" fmla="*/ 883 w 10000"/>
              <a:gd name="T87" fmla="*/ 473 h 8000"/>
              <a:gd name="T88" fmla="*/ 686 w 10000"/>
              <a:gd name="T89" fmla="*/ 377 h 8000"/>
              <a:gd name="T90" fmla="*/ 508 w 10000"/>
              <a:gd name="T91" fmla="*/ 286 h 8000"/>
              <a:gd name="T92" fmla="*/ 358 w 10000"/>
              <a:gd name="T93" fmla="*/ 210 h 8000"/>
              <a:gd name="T94" fmla="*/ 232 w 10000"/>
              <a:gd name="T95" fmla="*/ 138 h 8000"/>
              <a:gd name="T96" fmla="*/ 59 w 10000"/>
              <a:gd name="T97" fmla="*/ 35 h 8000"/>
              <a:gd name="T98" fmla="*/ 0 w 10000"/>
              <a:gd name="T99" fmla="*/ 0 h 8000"/>
              <a:gd name="T100" fmla="*/ 0 w 10000"/>
              <a:gd name="T101" fmla="*/ 0 h 8000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0000"/>
              <a:gd name="T154" fmla="*/ 0 h 8000"/>
              <a:gd name="T155" fmla="*/ 10000 w 10000"/>
              <a:gd name="T156" fmla="*/ 8000 h 8000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bg-BG"/>
          </a:p>
        </p:txBody>
      </p:sp>
      <p:pic>
        <p:nvPicPr>
          <p:cNvPr id="4" name="Picture 3" descr="A person standing in a field&#10;&#10;Description automatically generated">
            <a:extLst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3992" y="1262743"/>
            <a:ext cx="5415837" cy="4310743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5" name="Rectangle 14">
            <a:extLs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442575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484188" y="452438"/>
            <a:ext cx="9566275" cy="1400175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20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bg-BG" sz="3200" smtClean="0">
                <a:latin typeface="Times New Roman" pitchFamily="18" charset="0"/>
                <a:cs typeface="Times New Roman" pitchFamily="18" charset="0"/>
              </a:rPr>
              <a:t>Какво да правим ако попаднем в горски пожар:</a:t>
            </a:r>
            <a:endParaRPr lang="en-US" sz="32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1103313" y="1497013"/>
            <a:ext cx="8947150" cy="4751387"/>
          </a:xfrm>
        </p:spPr>
        <p:txBody>
          <a:bodyPr/>
          <a:lstStyle/>
          <a:p>
            <a:pPr algn="just" eaLnBrk="1" hangingPunct="1"/>
            <a:r>
              <a:rPr lang="bg-BG" sz="2200" smtClean="0">
                <a:latin typeface="Times New Roman" pitchFamily="18" charset="0"/>
                <a:cs typeface="Times New Roman" pitchFamily="18" charset="0"/>
              </a:rPr>
              <a:t>Признаците за пожар в гората са дим, мирис на изгоряло и пламъци. При такава ситуация бързо преценете обстановката – ориентирайте се за мястото на възникване на пожара, фронта и посоката на придвижване на горенето и скоростта на разпространение. </a:t>
            </a:r>
          </a:p>
          <a:p>
            <a:pPr algn="just" eaLnBrk="1" hangingPunct="1"/>
            <a:r>
              <a:rPr lang="bg-BG" sz="2200" smtClean="0">
                <a:latin typeface="Times New Roman" pitchFamily="18" charset="0"/>
                <a:cs typeface="Times New Roman" pitchFamily="18" charset="0"/>
              </a:rPr>
              <a:t>При опасност от бързо усложняване на обстановката трябва да потърсите безопасен път и да напуснете района на пожара</a:t>
            </a:r>
            <a:r>
              <a:rPr lang="en-US" sz="220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bg-BG" sz="2200" smtClean="0">
                <a:latin typeface="Times New Roman" pitchFamily="18" charset="0"/>
                <a:cs typeface="Times New Roman" pitchFamily="18" charset="0"/>
              </a:rPr>
              <a:t> в посока обратна на вятъра или покрай езера, реки и потоци. </a:t>
            </a:r>
          </a:p>
          <a:p>
            <a:pPr algn="just" eaLnBrk="1" hangingPunct="1"/>
            <a:r>
              <a:rPr lang="bg-BG" sz="2200" smtClean="0">
                <a:latin typeface="Times New Roman" pitchFamily="18" charset="0"/>
                <a:cs typeface="Times New Roman" pitchFamily="18" charset="0"/>
              </a:rPr>
              <a:t>След като избегнете първоначалната опасност, по най-бързия начин трябва да позвъните за забелязания от вас пожар на тел. 112, в близка хижа или кметството на населеното място. </a:t>
            </a:r>
            <a:endParaRPr lang="en-US" sz="22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1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2600" y="1646238"/>
            <a:ext cx="6191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600" y="3100388"/>
            <a:ext cx="6191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2600" y="4244975"/>
            <a:ext cx="6191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bg-BG" sz="2200" smtClean="0">
                <a:latin typeface="Times New Roman" pitchFamily="18" charset="0"/>
                <a:cs typeface="Times New Roman" pitchFamily="18" charset="0"/>
              </a:rPr>
              <a:t>Ако имате информация за хора, пребиваващи в близост до огнището на запалване, от вашето навременно и точно съобщение зависи техният живот. </a:t>
            </a:r>
          </a:p>
          <a:p>
            <a:pPr algn="just" eaLnBrk="1" hangingPunct="1"/>
            <a:r>
              <a:rPr lang="bg-BG" sz="2200" smtClean="0">
                <a:latin typeface="Times New Roman" pitchFamily="18" charset="0"/>
                <a:cs typeface="Times New Roman" pitchFamily="18" charset="0"/>
              </a:rPr>
              <a:t>Ако запалването е в начална фаза, може да го потушите с вода, пръст, пясък и тупалки от зелеки клони. </a:t>
            </a:r>
          </a:p>
          <a:p>
            <a:pPr algn="just" eaLnBrk="1" hangingPunct="1"/>
            <a:r>
              <a:rPr lang="bg-BG" sz="2200" smtClean="0">
                <a:latin typeface="Times New Roman" pitchFamily="18" charset="0"/>
                <a:cs typeface="Times New Roman" pitchFamily="18" charset="0"/>
              </a:rPr>
              <a:t>Важно е да предпазите дрехите си от запалване, особено ако са от изкуствена материя и задължително да защитите дихателните си пътища с мокри кърпи или други лични предпазни средства. </a:t>
            </a:r>
            <a:endParaRPr lang="en-US" sz="22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4188" y="2165350"/>
            <a:ext cx="6191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4188" y="3289300"/>
            <a:ext cx="6508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4188" y="4151313"/>
            <a:ext cx="6191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42000"/>
                <a:hueMod val="42000"/>
                <a:satMod val="124000"/>
                <a:lumMod val="62000"/>
              </a:schemeClr>
              <a:schemeClr val="bg2">
                <a:tint val="96000"/>
                <a:satMod val="13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203200" y="1871663"/>
            <a:ext cx="5703888" cy="4640262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90000"/>
              </a:lnSpc>
              <a:tabLst>
                <a:tab pos="536575" algn="l"/>
              </a:tabLst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Горите са източник на живот, здраве и богатство. Това е мястото, в което голям брой различни живи същества обитават едновременно: </a:t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животни, растения, микроорганизми.</a:t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Всички живи организми, които обитават горите си взаимодействат и играят важна роля  в живота на хората. </a:t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Горите ни дават чист въздух и вода. </a:t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От тях се  добиват дървесина, диворастящи гъби, мед, трева за добитъка и други.</a:t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endParaRPr lang="en-US" sz="2400" smtClean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9" name="Picture 6"/>
          <p:cNvPicPr>
            <a:picLocks noChangeAspect="1"/>
          </p:cNvPicPr>
          <p:nvPr/>
        </p:nvPicPr>
        <p:blipFill>
          <a:blip r:embed="rId3"/>
          <a:srcRect l="38261" r="11752"/>
          <a:stretch>
            <a:fillRect/>
          </a:stretch>
        </p:blipFill>
        <p:spPr bwMode="auto">
          <a:xfrm>
            <a:off x="6100763" y="0"/>
            <a:ext cx="6094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ctangle 41">
            <a:extLs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/>
          </p:cNvPr>
          <p:cNvSpPr>
            <a:spLocks noGrp="1"/>
          </p:cNvSpPr>
          <p:nvPr>
            <p:ph idx="1"/>
          </p:nvPr>
        </p:nvSpPr>
        <p:spPr>
          <a:xfrm>
            <a:off x="217488" y="311150"/>
            <a:ext cx="5689600" cy="1163638"/>
          </a:xfrm>
        </p:spPr>
        <p:txBody>
          <a:bodyPr>
            <a:normAutofit/>
          </a:bodyPr>
          <a:lstStyle/>
          <a:p>
            <a:pPr marL="0" indent="0" algn="ctr" eaLnBrk="1" hangingPunct="1">
              <a:buFont typeface="Wingdings 3" pitchFamily="18" charset="2"/>
              <a:buNone/>
            </a:pPr>
            <a:r>
              <a:rPr lang="ru-RU" sz="2500" smtClean="0">
                <a:latin typeface="Times New Roman" pitchFamily="18" charset="0"/>
                <a:cs typeface="Times New Roman" pitchFamily="18" charset="0"/>
              </a:rPr>
              <a:t>Поражения, </a:t>
            </a:r>
          </a:p>
          <a:p>
            <a:pPr marL="0" indent="0" algn="ctr" eaLnBrk="1" hangingPunct="1">
              <a:buFont typeface="Wingdings 3" pitchFamily="18" charset="2"/>
              <a:buNone/>
            </a:pPr>
            <a:r>
              <a:rPr lang="ru-RU" sz="2500" smtClean="0">
                <a:latin typeface="Times New Roman" pitchFamily="18" charset="0"/>
                <a:cs typeface="Times New Roman" pitchFamily="18" charset="0"/>
              </a:rPr>
              <a:t>предизвикани от горски пожари</a:t>
            </a:r>
            <a:endParaRPr lang="en-US" sz="25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42000"/>
                <a:hueMod val="42000"/>
                <a:satMod val="124000"/>
                <a:lumMod val="62000"/>
              </a:schemeClr>
              <a:schemeClr val="bg2">
                <a:tint val="96000"/>
                <a:satMod val="13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l="3613"/>
          <a:stretch>
            <a:fillRect/>
          </a:stretch>
        </p:blipFill>
        <p:spPr bwMode="auto">
          <a:xfrm>
            <a:off x="0" y="2670175"/>
            <a:ext cx="4037013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13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rcRect l="35640"/>
          <a:stretch>
            <a:fillRect/>
          </a:stretch>
        </p:blipFill>
        <p:spPr bwMode="auto">
          <a:xfrm>
            <a:off x="0" y="2892425"/>
            <a:ext cx="1522413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Oval 15">
            <a:extLs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0727" name="Picture 17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rcRect t="28712"/>
          <a:stretch>
            <a:fillRect/>
          </a:stretch>
        </p:blipFill>
        <p:spPr bwMode="auto">
          <a:xfrm>
            <a:off x="7999413" y="0"/>
            <a:ext cx="16049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8" name="Picture 19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rcRect b="24199"/>
          <a:stretch>
            <a:fillRect/>
          </a:stretch>
        </p:blipFill>
        <p:spPr bwMode="auto">
          <a:xfrm>
            <a:off x="8609013" y="6092825"/>
            <a:ext cx="993775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Rectangle 21">
            <a:extLs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730" name="Title 1"/>
          <p:cNvSpPr>
            <a:spLocks noGrp="1"/>
          </p:cNvSpPr>
          <p:nvPr>
            <p:ph type="title"/>
          </p:nvPr>
        </p:nvSpPr>
        <p:spPr>
          <a:xfrm>
            <a:off x="296863" y="1057275"/>
            <a:ext cx="5645150" cy="3951288"/>
          </a:xfrm>
        </p:spPr>
        <p:txBody>
          <a:bodyPr anchor="b"/>
          <a:lstStyle/>
          <a:p>
            <a:pPr algn="ctr" eaLnBrk="1" hangingPunct="1">
              <a:lnSpc>
                <a:spcPct val="90000"/>
              </a:lnSpc>
              <a:buClr>
                <a:srgbClr val="F5A408"/>
              </a:buClr>
              <a:buSzPct val="80000"/>
            </a:pPr>
            <a:r>
              <a:rPr lang="bg-BG" sz="2400" smtClean="0">
                <a:latin typeface="Times New Roman" pitchFamily="18" charset="0"/>
                <a:cs typeface="Times New Roman" pitchFamily="18" charset="0"/>
              </a:rPr>
              <a:t>При пожар в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ъздухът се замърсява не само от дима, </a:t>
            </a:r>
            <a:r>
              <a:rPr lang="bg-BG" sz="2400" smtClean="0">
                <a:latin typeface="Times New Roman" pitchFamily="18" charset="0"/>
                <a:cs typeface="Times New Roman" pitchFamily="18" charset="0"/>
              </a:rPr>
              <a:t>но и от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усвояването на въглероден диоксид </a:t>
            </a:r>
            <a:r>
              <a:rPr lang="bg-BG" sz="240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 атмосферата.</a:t>
            </a:r>
            <a:r>
              <a:rPr lang="bg-BG" sz="24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smtClean="0"/>
              <a:t/>
            </a:r>
            <a:br>
              <a:rPr lang="en-US" sz="2400" smtClean="0"/>
            </a:b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Много хора губят </a:t>
            </a:r>
            <a:r>
              <a:rPr lang="bg-BG" sz="2400" smtClean="0">
                <a:latin typeface="Times New Roman" pitchFamily="18" charset="0"/>
                <a:cs typeface="Times New Roman" pitchFamily="18" charset="0"/>
              </a:rPr>
              <a:t>домовете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 си</a:t>
            </a:r>
            <a:r>
              <a:rPr lang="bg-BG" sz="240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 селскостопански</a:t>
            </a:r>
            <a:r>
              <a:rPr lang="bg-BG" sz="2400" smtClean="0">
                <a:latin typeface="Times New Roman" pitchFamily="18" charset="0"/>
                <a:cs typeface="Times New Roman" pitchFamily="18" charset="0"/>
              </a:rPr>
              <a:t>те си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 култури, пасища</a:t>
            </a:r>
            <a:r>
              <a:rPr lang="bg-BG" sz="2400" smtClean="0"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240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Животните също биват засегнати</a:t>
            </a:r>
            <a:r>
              <a:rPr lang="bg-BG" sz="2400" smtClean="0">
                <a:latin typeface="Times New Roman" pitchFamily="18" charset="0"/>
                <a:cs typeface="Times New Roman" pitchFamily="18" charset="0"/>
              </a:rPr>
              <a:t> от пожарите -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те или умират или трябва да се преместят на други места, защото губят храна</a:t>
            </a:r>
            <a:r>
              <a:rPr lang="bg-BG" sz="2400" smtClean="0"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 и подслон</a:t>
            </a:r>
            <a:r>
              <a:rPr lang="bg-BG" sz="2400" smtClean="0">
                <a:latin typeface="Times New Roman" pitchFamily="18" charset="0"/>
                <a:cs typeface="Times New Roman" pitchFamily="18" charset="0"/>
              </a:rPr>
              <a:t>а си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en-US" sz="2400" smtClean="0">
                <a:latin typeface="Times New Roman" pitchFamily="18" charset="0"/>
                <a:cs typeface="Times New Roman" pitchFamily="18" charset="0"/>
              </a:rPr>
            </a:br>
            <a:endParaRPr lang="en-US" sz="24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31" name="Picture 6"/>
          <p:cNvPicPr>
            <a:picLocks noChangeAspect="1"/>
          </p:cNvPicPr>
          <p:nvPr/>
        </p:nvPicPr>
        <p:blipFill>
          <a:blip r:embed="rId7"/>
          <a:srcRect l="18251" r="31958"/>
          <a:stretch>
            <a:fillRect/>
          </a:stretch>
        </p:blipFill>
        <p:spPr bwMode="auto">
          <a:xfrm>
            <a:off x="6094413" y="0"/>
            <a:ext cx="60975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Rectangle 23">
            <a:extLs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42000"/>
                <a:hueMod val="42000"/>
                <a:satMod val="124000"/>
                <a:lumMod val="62000"/>
              </a:schemeClr>
              <a:schemeClr val="bg2">
                <a:tint val="96000"/>
                <a:satMod val="13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pojar-gori-1 (1)"/>
          <p:cNvPicPr>
            <a:picLocks noChangeAspect="1" noChangeArrowheads="1"/>
          </p:cNvPicPr>
          <p:nvPr/>
        </p:nvPicPr>
        <p:blipFill>
          <a:blip r:embed="rId3"/>
          <a:srcRect l="30682" r="7309"/>
          <a:stretch>
            <a:fillRect/>
          </a:stretch>
        </p:blipFill>
        <p:spPr bwMode="auto">
          <a:xfrm>
            <a:off x="4633913" y="0"/>
            <a:ext cx="75612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>
            <a:extLs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/>
          </p:cNvPr>
          <p:cNvSpPr>
            <a:spLocks noGrp="1"/>
          </p:cNvSpPr>
          <p:nvPr>
            <p:ph idx="1"/>
          </p:nvPr>
        </p:nvSpPr>
        <p:spPr>
          <a:xfrm>
            <a:off x="188913" y="900113"/>
            <a:ext cx="4252912" cy="5062537"/>
          </a:xfrm>
        </p:spPr>
        <p:txBody>
          <a:bodyPr>
            <a:normAutofit/>
          </a:bodyPr>
          <a:lstStyle/>
          <a:p>
            <a:pPr marL="0" indent="0" algn="ctr" eaLnBrk="1" hangingPunct="1">
              <a:buFont typeface="Wingdings 3" pitchFamily="18" charset="2"/>
              <a:buNone/>
            </a:pPr>
            <a:endParaRPr lang="bg-BG" sz="2900" smtClean="0">
              <a:effectLst>
                <a:outerShdw blurRad="38100" dist="38100" dir="2700000" algn="tl">
                  <a:srgbClr val="EE5818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Font typeface="Wingdings 3" pitchFamily="18" charset="2"/>
              <a:buNone/>
            </a:pPr>
            <a:r>
              <a:rPr lang="en-US" sz="2900" smtClean="0">
                <a:effectLst>
                  <a:outerShdw blurRad="38100" dist="38100" dir="2700000" algn="tl">
                    <a:srgbClr val="EE5818"/>
                  </a:outerShdw>
                </a:effectLst>
                <a:latin typeface="Times New Roman" pitchFamily="18" charset="0"/>
                <a:cs typeface="Times New Roman" pitchFamily="18" charset="0"/>
              </a:rPr>
              <a:t>Понякога умират хора, които живеят в района</a:t>
            </a:r>
            <a:r>
              <a:rPr lang="bg-BG" sz="2900" smtClean="0">
                <a:effectLst>
                  <a:outerShdw blurRad="38100" dist="38100" dir="2700000" algn="tl">
                    <a:srgbClr val="EE5818"/>
                  </a:outerShdw>
                </a:effectLst>
                <a:latin typeface="Times New Roman" pitchFamily="18" charset="0"/>
                <a:cs typeface="Times New Roman" pitchFamily="18" charset="0"/>
              </a:rPr>
              <a:t> на пожара</a:t>
            </a:r>
            <a:r>
              <a:rPr lang="en-US" sz="2900" smtClean="0">
                <a:effectLst>
                  <a:outerShdw blurRad="38100" dist="38100" dir="2700000" algn="tl">
                    <a:srgbClr val="EE5818"/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br>
              <a:rPr lang="en-US" sz="2900" smtClean="0">
                <a:effectLst>
                  <a:outerShdw blurRad="38100" dist="38100" dir="2700000" algn="tl">
                    <a:srgbClr val="EE5818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900" smtClean="0">
                <a:effectLst>
                  <a:outerShdw blurRad="38100" dist="38100" dir="2700000" algn="tl">
                    <a:srgbClr val="EE5818"/>
                  </a:outerShdw>
                </a:effectLst>
                <a:latin typeface="Times New Roman" pitchFamily="18" charset="0"/>
                <a:cs typeface="Times New Roman" pitchFamily="18" charset="0"/>
              </a:rPr>
              <a:t>но също и </a:t>
            </a:r>
            <a:r>
              <a:rPr lang="bg-BG" sz="2900" smtClean="0">
                <a:effectLst>
                  <a:outerShdw blurRad="38100" dist="38100" dir="2700000" algn="tl">
                    <a:srgbClr val="EE5818"/>
                  </a:outerShdw>
                </a:effectLst>
                <a:latin typeface="Times New Roman" pitchFamily="18" charset="0"/>
                <a:cs typeface="Times New Roman" pitchFamily="18" charset="0"/>
              </a:rPr>
              <a:t>хора</a:t>
            </a:r>
            <a:r>
              <a:rPr lang="en-US" sz="2900" smtClean="0">
                <a:effectLst>
                  <a:outerShdw blurRad="38100" dist="38100" dir="2700000" algn="tl">
                    <a:srgbClr val="EE5818"/>
                  </a:outerShdw>
                </a:effectLst>
                <a:latin typeface="Times New Roman" pitchFamily="18" charset="0"/>
                <a:cs typeface="Times New Roman" pitchFamily="18" charset="0"/>
              </a:rPr>
              <a:t>, които </a:t>
            </a:r>
            <a:r>
              <a:rPr lang="bg-BG" sz="2900" smtClean="0">
                <a:effectLst>
                  <a:outerShdw blurRad="38100" dist="38100" dir="2700000" algn="tl">
                    <a:srgbClr val="EE5818"/>
                  </a:outerShdw>
                </a:effectLst>
                <a:latin typeface="Times New Roman" pitchFamily="18" charset="0"/>
                <a:cs typeface="Times New Roman" pitchFamily="18" charset="0"/>
              </a:rPr>
              <a:t>ги </a:t>
            </a:r>
            <a:r>
              <a:rPr lang="en-US" sz="2900" smtClean="0">
                <a:effectLst>
                  <a:outerShdw blurRad="38100" dist="38100" dir="2700000" algn="tl">
                    <a:srgbClr val="EE5818"/>
                  </a:outerShdw>
                </a:effectLst>
                <a:latin typeface="Times New Roman" pitchFamily="18" charset="0"/>
                <a:cs typeface="Times New Roman" pitchFamily="18" charset="0"/>
              </a:rPr>
              <a:t>гасят!</a:t>
            </a:r>
            <a:br>
              <a:rPr lang="en-US" sz="2900" smtClean="0">
                <a:effectLst>
                  <a:outerShdw blurRad="38100" dist="38100" dir="2700000" algn="tl">
                    <a:srgbClr val="EE5818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bg-BG" sz="2900" smtClean="0">
                <a:effectLst>
                  <a:outerShdw blurRad="38100" dist="38100" dir="2700000" algn="tl">
                    <a:srgbClr val="EE5818"/>
                  </a:outerShdw>
                </a:effectLst>
                <a:latin typeface="Times New Roman" pitchFamily="18" charset="0"/>
                <a:cs typeface="Times New Roman" pitchFamily="18" charset="0"/>
              </a:rPr>
              <a:t>За това п</a:t>
            </a:r>
            <a:r>
              <a:rPr lang="en-US" sz="2900" smtClean="0">
                <a:effectLst>
                  <a:outerShdw blurRad="38100" dist="38100" dir="2700000" algn="tl">
                    <a:srgbClr val="EE5818"/>
                  </a:outerShdw>
                </a:effectLst>
                <a:latin typeface="Times New Roman" pitchFamily="18" charset="0"/>
                <a:cs typeface="Times New Roman" pitchFamily="18" charset="0"/>
              </a:rPr>
              <a:t>азете горите от пожари!</a:t>
            </a:r>
            <a:br>
              <a:rPr lang="en-US" sz="2900" smtClean="0">
                <a:effectLst>
                  <a:outerShdw blurRad="38100" dist="38100" dir="2700000" algn="tl">
                    <a:srgbClr val="EE5818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en-US" sz="2900" smtClean="0">
              <a:effectLst>
                <a:outerShdw blurRad="38100" dist="38100" dir="2700000" algn="tl">
                  <a:srgbClr val="EE5818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/>
          </p:cNvPr>
          <p:cNvSpPr>
            <a:spLocks noGrp="1"/>
          </p:cNvSpPr>
          <p:nvPr>
            <p:ph idx="1"/>
          </p:nvPr>
        </p:nvSpPr>
        <p:spPr>
          <a:xfrm>
            <a:off x="0" y="1331913"/>
            <a:ext cx="12192000" cy="4194175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bg-BG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bg-BG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БЪДИ ВНИМАТЕЛЕН 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bg-BG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bg-BG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СПРИ </a:t>
            </a:r>
            <a:endParaRPr lang="bg-BG" sz="4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bg-BG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ГОРСКИТЕ </a:t>
            </a:r>
            <a:r>
              <a:rPr lang="bg-BG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ПОЖАРИ!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42000"/>
                <a:hueMod val="42000"/>
                <a:satMod val="124000"/>
                <a:lumMod val="62000"/>
              </a:schemeClr>
              <a:schemeClr val="bg2">
                <a:tint val="96000"/>
                <a:satMod val="130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10" name="Rectangle 9">
            <a:extLst>
              <a:ext uri="{C183D7F6-B498-43B3-948B-1728B52AA6E4}"/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ltGray">
          <a:xfrm>
            <a:off x="0" y="0"/>
            <a:ext cx="12188825" cy="68580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2" name="Straight Connector 11">
            <a:extLst>
              <a:ext uri="{C183D7F6-B498-43B3-948B-1728B52AA6E4}"/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4654550" y="1828800"/>
            <a:ext cx="0" cy="3200400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797" name="Picture 13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b="23320"/>
          <a:stretch>
            <a:fillRect/>
          </a:stretch>
        </p:blipFill>
        <p:spPr bwMode="auto">
          <a:xfrm>
            <a:off x="8605838" y="6227763"/>
            <a:ext cx="9937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8" name="Freeform 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gray">
          <a:xfrm>
            <a:off x="-1588" y="0"/>
            <a:ext cx="12192001" cy="6856413"/>
          </a:xfrm>
          <a:custGeom>
            <a:avLst/>
            <a:gdLst>
              <a:gd name="T0" fmla="*/ 0 w 15356"/>
              <a:gd name="T1" fmla="*/ 0 h 8638"/>
              <a:gd name="T2" fmla="*/ 0 w 15356"/>
              <a:gd name="T3" fmla="*/ 8638 h 8638"/>
              <a:gd name="T4" fmla="*/ 15356 w 15356"/>
              <a:gd name="T5" fmla="*/ 8638 h 8638"/>
              <a:gd name="T6" fmla="*/ 15356 w 15356"/>
              <a:gd name="T7" fmla="*/ 0 h 8638"/>
              <a:gd name="T8" fmla="*/ 0 w 15356"/>
              <a:gd name="T9" fmla="*/ 0 h 8638"/>
              <a:gd name="T10" fmla="*/ 14748 w 15356"/>
              <a:gd name="T11" fmla="*/ 8038 h 8638"/>
              <a:gd name="T12" fmla="*/ 600 w 15356"/>
              <a:gd name="T13" fmla="*/ 8038 h 8638"/>
              <a:gd name="T14" fmla="*/ 600 w 15356"/>
              <a:gd name="T15" fmla="*/ 592 h 8638"/>
              <a:gd name="T16" fmla="*/ 14748 w 15356"/>
              <a:gd name="T17" fmla="*/ 592 h 8638"/>
              <a:gd name="T18" fmla="*/ 14748 w 15356"/>
              <a:gd name="T19" fmla="*/ 8038 h 863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356"/>
              <a:gd name="T31" fmla="*/ 0 h 8638"/>
              <a:gd name="T32" fmla="*/ 15356 w 15356"/>
              <a:gd name="T33" fmla="*/ 8638 h 863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bg-BG"/>
          </a:p>
        </p:txBody>
      </p:sp>
      <p:sp>
        <p:nvSpPr>
          <p:cNvPr id="3" name="Content Placeholder 2">
            <a:extLst/>
          </p:cNvPr>
          <p:cNvSpPr>
            <a:spLocks noGrp="1"/>
          </p:cNvSpPr>
          <p:nvPr>
            <p:ph idx="1"/>
          </p:nvPr>
        </p:nvSpPr>
        <p:spPr>
          <a:xfrm>
            <a:off x="4975225" y="804863"/>
            <a:ext cx="6400800" cy="5248275"/>
          </a:xfrm>
        </p:spPr>
        <p:txBody>
          <a:bodyPr rtlCol="0" anchor="ctr">
            <a:normAutofit/>
          </a:bodyPr>
          <a:lstStyle/>
          <a:p>
            <a:pPr defTabSz="914400" eaLnBrk="1" hangingPunct="1">
              <a:spcBef>
                <a:spcPct val="20000"/>
              </a:spcBef>
              <a:buClr>
                <a:srgbClr val="FFCC66"/>
              </a:buClr>
              <a:buFont typeface="Wingdings 3" charset="2"/>
              <a:buNone/>
              <a:defRPr/>
            </a:pPr>
            <a:endParaRPr lang="bg-BG" altLang="en-US" dirty="0"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ea typeface="+mn-ea"/>
              <a:cs typeface="+mn-cs"/>
            </a:endParaRPr>
          </a:p>
          <a:p>
            <a:pPr defTabSz="914400" eaLnBrk="1" hangingPunct="1">
              <a:spcBef>
                <a:spcPct val="20000"/>
              </a:spcBef>
              <a:buClr>
                <a:srgbClr val="FFCC66"/>
              </a:buClr>
              <a:buFont typeface="Wingdings 3" charset="2"/>
              <a:buNone/>
              <a:defRPr/>
            </a:pPr>
            <a:endParaRPr lang="bg-BG" altLang="en-US" dirty="0"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ea typeface="+mn-ea"/>
              <a:cs typeface="+mn-cs"/>
            </a:endParaRPr>
          </a:p>
          <a:p>
            <a:pPr defTabSz="914400" eaLnBrk="1" hangingPunct="1">
              <a:spcBef>
                <a:spcPct val="20000"/>
              </a:spcBef>
              <a:buClr>
                <a:srgbClr val="FFCC66"/>
              </a:buClr>
              <a:buFont typeface="Wingdings 3" charset="2"/>
              <a:buNone/>
              <a:defRPr/>
            </a:pPr>
            <a:endParaRPr lang="bg-BG" altLang="en-US" dirty="0"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ea typeface="+mn-ea"/>
              <a:cs typeface="+mn-cs"/>
            </a:endParaRPr>
          </a:p>
          <a:p>
            <a:pPr defTabSz="914400" eaLnBrk="1" hangingPunct="1">
              <a:spcBef>
                <a:spcPct val="20000"/>
              </a:spcBef>
              <a:buClr>
                <a:srgbClr val="FFCC66"/>
              </a:buClr>
              <a:buFont typeface="Wingdings 3" charset="2"/>
              <a:buNone/>
              <a:defRPr/>
            </a:pPr>
            <a:endParaRPr lang="bg-BG" altLang="en-US" dirty="0"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ea typeface="+mn-ea"/>
              <a:cs typeface="+mn-cs"/>
            </a:endParaRPr>
          </a:p>
          <a:p>
            <a:pPr defTabSz="914400" eaLnBrk="1" hangingPunct="1">
              <a:spcBef>
                <a:spcPct val="20000"/>
              </a:spcBef>
              <a:buClr>
                <a:srgbClr val="FFCC66"/>
              </a:buClr>
              <a:buFont typeface="Wingdings 3" charset="2"/>
              <a:buNone/>
              <a:defRPr/>
            </a:pPr>
            <a:r>
              <a:rPr lang="bg-BG" alt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ea typeface="+mn-ea"/>
                <a:cs typeface="+mn-cs"/>
              </a:rPr>
              <a:t>Изготвили:</a:t>
            </a:r>
          </a:p>
          <a:p>
            <a:pPr defTabSz="914400" eaLnBrk="1" hangingPunct="1">
              <a:spcBef>
                <a:spcPct val="20000"/>
              </a:spcBef>
              <a:buClr>
                <a:srgbClr val="FFCC66"/>
              </a:buClr>
              <a:buFont typeface="Wingdings 3" charset="2"/>
              <a:buNone/>
              <a:defRPr/>
            </a:pPr>
            <a:r>
              <a:rPr lang="bg-BG" alt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ea typeface="+mn-ea"/>
                <a:cs typeface="+mn-cs"/>
              </a:rPr>
              <a:t>Група ПД и ДФ в сектор ПК и ПД</a:t>
            </a:r>
          </a:p>
          <a:p>
            <a:pPr defTabSz="914400" eaLnBrk="1" hangingPunct="1">
              <a:spcBef>
                <a:spcPct val="20000"/>
              </a:spcBef>
              <a:buClr>
                <a:srgbClr val="FFCC66"/>
              </a:buClr>
              <a:buFont typeface="Wingdings 3" charset="2"/>
              <a:buNone/>
              <a:defRPr/>
            </a:pPr>
            <a:r>
              <a:rPr lang="bg-BG" alt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ea typeface="+mn-ea"/>
                <a:cs typeface="+mn-cs"/>
              </a:rPr>
              <a:t>на отдел ПКД при СДПБЗН</a:t>
            </a:r>
          </a:p>
          <a:p>
            <a:pPr defTabSz="914400" eaLnBrk="1" hangingPunct="1">
              <a:spcBef>
                <a:spcPct val="20000"/>
              </a:spcBef>
              <a:buClr>
                <a:srgbClr val="FFCC66"/>
              </a:buClr>
              <a:buFont typeface="Wingdings 3" charset="2"/>
              <a:buNone/>
              <a:defRPr/>
            </a:pPr>
            <a:r>
              <a:rPr lang="bg-BG" alt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ea typeface="+mn-ea"/>
                <a:cs typeface="+mn-cs"/>
              </a:rPr>
              <a:t>2022 </a:t>
            </a:r>
            <a:r>
              <a:rPr lang="bg-BG" alt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ea typeface="+mn-ea"/>
                <a:cs typeface="+mn-cs"/>
              </a:rPr>
              <a:t>г.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615</Words>
  <Application>Microsoft Office PowerPoint</Application>
  <PresentationFormat>Widescreen</PresentationFormat>
  <Paragraphs>51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Gothic</vt:lpstr>
      <vt:lpstr>Times New Roman</vt:lpstr>
      <vt:lpstr>Wingdings 3</vt:lpstr>
      <vt:lpstr>Ion</vt:lpstr>
      <vt:lpstr> ПРАВИЛА  ЗА ПОВЕДЕНИЕ И ДЕЙСТВИЕ ПРИ  ГОРСКИ ПОЖАР  </vt:lpstr>
      <vt:lpstr> Горските пожари нанасят сериозни щети на околната среда и могат да унищожат цяла гора. Сухото време, изсъхналата растителност и вятърът са фактори, които бързо усложняват пожарната обстановка.  Пожарът се разпространява неконтролируемо и понякога гори в продължение на дни и седмици.   На снимката: Горски пожар гори между градовете Казанлък и Мъглиж, 11.08.2015 г. </vt:lpstr>
      <vt:lpstr> Характерно за горските пожари е бързото им нарастване на големи площи със завихряне и прехвърляне на искри на големи разстояния и образуване на нови огнища, което създава реална опасност за живота на екипите, потушаващи пожара и животните.     На снимката: Горски пожар между  Смолянски села, 30.03.2017 г.   </vt:lpstr>
      <vt:lpstr>Най-честите причини за възникване на горските пожари са:</vt:lpstr>
      <vt:lpstr>За да опазим природата на нашата планета, стриктно трябва да спазваме правилата за пожарна безопасност:</vt:lpstr>
      <vt:lpstr>PowerPoint Presentation</vt:lpstr>
      <vt:lpstr>PowerPoint Presentation</vt:lpstr>
      <vt:lpstr>       Какво да правим ако попаднем в горски пожар:</vt:lpstr>
      <vt:lpstr>PowerPoint Presentation</vt:lpstr>
      <vt:lpstr>Горите са източник на живот, здраве и богатство. Това е мястото, в което голям брой различни живи същества обитават едновременно:  животни, растения, микроорганизми.  Всички живи организми, които обитават горите си взаимодействат и играят важна роля  в живота на хората.  Горите ни дават чист въздух и вода.  От тях се  добиват дървесина, диворастящи гъби, мед, трева за добитъка и други. </vt:lpstr>
      <vt:lpstr>При пожар въздухът се замърсява не само от дима, но и от усвояването на въглероден диоксид в атмосферата.  Много хора губят домовете си, селскостопанските си култури, пасищата. Животните също биват засегнати от пожарите - те или умират или трябва да се преместят на други места, защото губят храната и подслона си.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 ЗА ПОВЕДЕНИЕ И ДЕЙСТВИЕ ПРИ  ГОРСКИ ПОЖАР</dc:title>
  <dc:creator>Dimitar Karamihalev</dc:creator>
  <cp:lastModifiedBy>Merilin</cp:lastModifiedBy>
  <cp:revision>48</cp:revision>
  <dcterms:created xsi:type="dcterms:W3CDTF">2019-03-17T20:15:31Z</dcterms:created>
  <dcterms:modified xsi:type="dcterms:W3CDTF">2022-04-11T14:51:55Z</dcterms:modified>
</cp:coreProperties>
</file>